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702" r:id="rId3"/>
    <p:sldMasterId id="2147483709" r:id="rId4"/>
    <p:sldMasterId id="2147483716" r:id="rId5"/>
  </p:sldMasterIdLst>
  <p:notesMasterIdLst>
    <p:notesMasterId r:id="rId78"/>
  </p:notesMasterIdLst>
  <p:sldIdLst>
    <p:sldId id="457" r:id="rId6"/>
    <p:sldId id="266" r:id="rId7"/>
    <p:sldId id="383" r:id="rId8"/>
    <p:sldId id="382" r:id="rId9"/>
    <p:sldId id="394" r:id="rId10"/>
    <p:sldId id="395" r:id="rId11"/>
    <p:sldId id="396" r:id="rId12"/>
    <p:sldId id="397" r:id="rId13"/>
    <p:sldId id="398" r:id="rId14"/>
    <p:sldId id="399" r:id="rId15"/>
    <p:sldId id="401" r:id="rId16"/>
    <p:sldId id="402" r:id="rId17"/>
    <p:sldId id="403" r:id="rId18"/>
    <p:sldId id="404" r:id="rId19"/>
    <p:sldId id="484" r:id="rId20"/>
    <p:sldId id="389" r:id="rId21"/>
    <p:sldId id="405" r:id="rId22"/>
    <p:sldId id="406" r:id="rId23"/>
    <p:sldId id="407" r:id="rId24"/>
    <p:sldId id="408" r:id="rId25"/>
    <p:sldId id="409" r:id="rId26"/>
    <p:sldId id="458" r:id="rId27"/>
    <p:sldId id="410" r:id="rId28"/>
    <p:sldId id="479" r:id="rId29"/>
    <p:sldId id="459" r:id="rId30"/>
    <p:sldId id="480" r:id="rId31"/>
    <p:sldId id="414" r:id="rId32"/>
    <p:sldId id="415" r:id="rId33"/>
    <p:sldId id="461" r:id="rId34"/>
    <p:sldId id="462" r:id="rId35"/>
    <p:sldId id="418" r:id="rId36"/>
    <p:sldId id="463" r:id="rId37"/>
    <p:sldId id="481" r:id="rId38"/>
    <p:sldId id="485" r:id="rId39"/>
    <p:sldId id="390" r:id="rId40"/>
    <p:sldId id="482" r:id="rId41"/>
    <p:sldId id="420" r:id="rId42"/>
    <p:sldId id="464" r:id="rId43"/>
    <p:sldId id="465" r:id="rId44"/>
    <p:sldId id="423" r:id="rId45"/>
    <p:sldId id="483" r:id="rId46"/>
    <p:sldId id="466" r:id="rId47"/>
    <p:sldId id="425" r:id="rId48"/>
    <p:sldId id="467" r:id="rId49"/>
    <p:sldId id="427" r:id="rId50"/>
    <p:sldId id="428" r:id="rId51"/>
    <p:sldId id="429" r:id="rId52"/>
    <p:sldId id="430" r:id="rId53"/>
    <p:sldId id="431" r:id="rId54"/>
    <p:sldId id="456" r:id="rId55"/>
    <p:sldId id="469" r:id="rId56"/>
    <p:sldId id="468" r:id="rId57"/>
    <p:sldId id="470" r:id="rId58"/>
    <p:sldId id="486" r:id="rId59"/>
    <p:sldId id="393" r:id="rId60"/>
    <p:sldId id="436" r:id="rId61"/>
    <p:sldId id="437" r:id="rId62"/>
    <p:sldId id="438" r:id="rId63"/>
    <p:sldId id="439" r:id="rId64"/>
    <p:sldId id="471" r:id="rId65"/>
    <p:sldId id="473" r:id="rId66"/>
    <p:sldId id="474" r:id="rId67"/>
    <p:sldId id="472" r:id="rId68"/>
    <p:sldId id="444" r:id="rId69"/>
    <p:sldId id="475" r:id="rId70"/>
    <p:sldId id="476" r:id="rId71"/>
    <p:sldId id="447" r:id="rId72"/>
    <p:sldId id="448" r:id="rId73"/>
    <p:sldId id="449" r:id="rId74"/>
    <p:sldId id="477" r:id="rId75"/>
    <p:sldId id="487" r:id="rId76"/>
    <p:sldId id="392" r:id="rId7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333FF"/>
    <a:srgbClr val="FFFFFF"/>
    <a:srgbClr val="CDF1FF"/>
    <a:srgbClr val="97E1FF"/>
    <a:srgbClr val="00A4E6"/>
    <a:srgbClr val="5BD0FF"/>
    <a:srgbClr val="29C2FF"/>
    <a:srgbClr val="11BBFF"/>
    <a:srgbClr val="21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2" autoAdjust="0"/>
    <p:restoredTop sz="98898" autoAdjust="0"/>
  </p:normalViewPr>
  <p:slideViewPr>
    <p:cSldViewPr>
      <p:cViewPr varScale="1">
        <p:scale>
          <a:sx n="85" d="100"/>
          <a:sy n="85" d="100"/>
        </p:scale>
        <p:origin x="96" y="42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2021-07-07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1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5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 userDrawn="1"/>
        </p:nvGrpSpPr>
        <p:grpSpPr>
          <a:xfrm>
            <a:off x="276521" y="5990292"/>
            <a:ext cx="3791423" cy="586615"/>
            <a:chOff x="130805" y="5990292"/>
            <a:chExt cx="3791423" cy="586615"/>
          </a:xfrm>
        </p:grpSpPr>
        <p:sp>
          <p:nvSpPr>
            <p:cNvPr id="7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94530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5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0"/>
          </p:nvPr>
        </p:nvSpPr>
        <p:spPr>
          <a:xfrm>
            <a:off x="4679504" y="1085503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05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smtClean="0"/>
              <a:t>연습문제 풀이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80728"/>
            <a:ext cx="8136904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7" b="39011"/>
          <a:stretch/>
        </p:blipFill>
        <p:spPr>
          <a:xfrm>
            <a:off x="6444208" y="5693066"/>
            <a:ext cx="2699792" cy="1152128"/>
          </a:xfrm>
          <a:prstGeom prst="rect">
            <a:avLst/>
          </a:prstGeom>
        </p:spPr>
      </p:pic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111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023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808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517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59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2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B52D5-4101-4F9C-83AF-BC80C821F29E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480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26413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818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292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270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863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B52D5-4101-4F9C-83AF-BC80C821F29E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018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27040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544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47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347864" y="93663"/>
            <a:ext cx="5869300" cy="523220"/>
            <a:chOff x="6752029" y="188640"/>
            <a:chExt cx="587165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428684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트랜잭션</a:t>
              </a:r>
              <a:r>
                <a:rPr kumimoji="1" lang="en-US" altLang="ko-KR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동시성 제어</a:t>
              </a:r>
              <a:r>
                <a:rPr kumimoji="1" lang="en-US" altLang="ko-KR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회복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08</a:t>
              </a:r>
              <a:endParaRPr lang="ko-KR" altLang="en-US" sz="2800" b="1" dirty="0" smtClean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51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68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91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B52D5-4101-4F9C-83AF-BC80C821F29E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666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3560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841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549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2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860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B52D5-4101-4F9C-83AF-BC80C821F29E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065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058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59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4689058"/>
            <a:ext cx="8229600" cy="1332230"/>
          </a:xfrm>
        </p:spPr>
        <p:txBody>
          <a:bodyPr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516211"/>
            <a:ext cx="1558694" cy="230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-180975" y="6091238"/>
            <a:ext cx="10729913" cy="698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 smtClean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18506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1560" y="1414517"/>
            <a:ext cx="7186612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MySQL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로 배우는 </a:t>
            </a:r>
            <a:endParaRPr kumimoji="0" lang="en-US" altLang="ko-KR" sz="1800" baseline="0" dirty="0" smtClean="0">
              <a:latin typeface="HY견고딕" pitchFamily="18" charset="-127"/>
              <a:ea typeface="HY견고딕" pitchFamily="18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데이터베이스 개론과 실습 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2021-07-07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6" r:id="rId10"/>
    <p:sldLayoutId id="2147483683" r:id="rId11"/>
    <p:sldLayoutId id="2147483685" r:id="rId12"/>
    <p:sldLayoutId id="2147483687" r:id="rId13"/>
    <p:sldLayoutId id="2147483689" r:id="rId14"/>
    <p:sldLayoutId id="2147483690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5CC1-C7E5-4B05-B0E4-E42CAB5DB793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43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5CC1-C7E5-4B05-B0E4-E42CAB5DB793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37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5CC1-C7E5-4B05-B0E4-E42CAB5DB793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32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5CC1-C7E5-4B05-B0E4-E42CAB5DB793}" type="datetime1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2021-07-07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8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79208" y="3687415"/>
            <a:ext cx="8397248" cy="1901825"/>
          </a:xfrm>
        </p:spPr>
        <p:txBody>
          <a:bodyPr/>
          <a:lstStyle/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08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트랜잭션</a:t>
            </a: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동시성 제어</a:t>
            </a: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회복</a:t>
            </a:r>
          </a:p>
        </p:txBody>
      </p:sp>
    </p:spTree>
    <p:extLst>
      <p:ext uri="{BB962C8B-B14F-4D97-AF65-F5344CB8AC3E}">
        <p14:creationId xmlns:p14="http://schemas.microsoft.com/office/powerpoint/2010/main" val="25822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트랜잭션의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604448" cy="5184576"/>
          </a:xfrm>
        </p:spPr>
        <p:txBody>
          <a:bodyPr/>
          <a:lstStyle/>
          <a:p>
            <a:r>
              <a:rPr lang="ko-KR" altLang="en-US" dirty="0" smtClean="0"/>
              <a:t>트랜잭션이 원자처럼 더 이상 쪼개지지 않는 하나의 프로그램 단위로 동작해야 한다는 의미</a:t>
            </a:r>
            <a:endParaRPr lang="en-US" altLang="ko-KR" dirty="0" smtClean="0"/>
          </a:p>
          <a:p>
            <a:r>
              <a:rPr lang="ko-KR" altLang="en-US" dirty="0" smtClean="0"/>
              <a:t>일부만 수행되는 일이 없도록 전부 수행하거나 아예 수행하지 않아야</a:t>
            </a:r>
            <a:r>
              <a:rPr lang="en-US" altLang="ko-KR" dirty="0" smtClean="0"/>
              <a:t>(all or nothing)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306896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8-2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MySQL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트랜잭션 제어 명령어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(TCL)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464957"/>
              </p:ext>
            </p:extLst>
          </p:nvPr>
        </p:nvGraphicFramePr>
        <p:xfrm>
          <a:off x="755576" y="3491483"/>
          <a:ext cx="7416823" cy="2910078"/>
        </p:xfrm>
        <a:graphic>
          <a:graphicData uri="http://schemas.openxmlformats.org/drawingml/2006/table">
            <a:tbl>
              <a:tblPr/>
              <a:tblGrid>
                <a:gridCol w="177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표준 명령어</a:t>
                      </a:r>
                    </a:p>
                  </a:txBody>
                  <a:tcPr marL="64770" marR="64770" marT="17907" marB="17907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 문법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TRANSACTION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SET TRANSACTION NAME &lt;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트랜잭션의 시작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COMMIT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COMMIT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트랜잭션의 종료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ROLLBACK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ROLLBACK {TO &lt;savepoint&gt;}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트랜잭션을 전체 혹은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&lt;savepoint&gt;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까지 무효화시킴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 &lt;savepoint&gt;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원자성</a:t>
            </a:r>
            <a:r>
              <a:rPr kumimoji="0" lang="en-US" altLang="ko-KR" sz="2000" dirty="0">
                <a:solidFill>
                  <a:schemeClr val="tx2"/>
                </a:solidFill>
              </a:rPr>
              <a:t>(Atomicity)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트랜잭션의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5256584"/>
          </a:xfrm>
        </p:spPr>
        <p:txBody>
          <a:bodyPr/>
          <a:lstStyle/>
          <a:p>
            <a:r>
              <a:rPr lang="ko-KR" altLang="en-US" dirty="0" smtClean="0"/>
              <a:t>트랜잭션은 데이터베이스의 일관성을 유지해야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일관성은 테이블이 생성 시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ALTER </a:t>
            </a:r>
            <a:r>
              <a:rPr lang="ko-KR" altLang="en-US" dirty="0" smtClean="0"/>
              <a:t>문의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제약조건을 통해 명시됨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02880" y="2960421"/>
            <a:ext cx="6118056" cy="2795538"/>
            <a:chOff x="1302880" y="2452421"/>
            <a:chExt cx="6118056" cy="2795538"/>
          </a:xfrm>
        </p:grpSpPr>
        <p:sp>
          <p:nvSpPr>
            <p:cNvPr id="5" name="AutoShape 22"/>
            <p:cNvSpPr>
              <a:spLocks noChangeArrowheads="1"/>
            </p:cNvSpPr>
            <p:nvPr/>
          </p:nvSpPr>
          <p:spPr bwMode="auto">
            <a:xfrm>
              <a:off x="1375646" y="3317068"/>
              <a:ext cx="1601664" cy="749146"/>
            </a:xfrm>
            <a:prstGeom prst="can">
              <a:avLst>
                <a:gd name="adj" fmla="val 158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데이터베이스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(consistent)</a:t>
              </a:r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6" name="AutoShape 22"/>
            <p:cNvSpPr>
              <a:spLocks noChangeArrowheads="1"/>
            </p:cNvSpPr>
            <p:nvPr/>
          </p:nvSpPr>
          <p:spPr bwMode="auto">
            <a:xfrm>
              <a:off x="5734226" y="3317068"/>
              <a:ext cx="1601664" cy="749146"/>
            </a:xfrm>
            <a:prstGeom prst="can">
              <a:avLst>
                <a:gd name="adj" fmla="val 158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데이터베이스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(consistent)</a:t>
              </a:r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7" name="AutoShape 22"/>
            <p:cNvSpPr>
              <a:spLocks noChangeArrowheads="1"/>
            </p:cNvSpPr>
            <p:nvPr/>
          </p:nvSpPr>
          <p:spPr bwMode="auto">
            <a:xfrm>
              <a:off x="3554936" y="3317068"/>
              <a:ext cx="1601664" cy="749146"/>
            </a:xfrm>
            <a:prstGeom prst="can">
              <a:avLst>
                <a:gd name="adj" fmla="val 15865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데이터베이스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(inconsistent)</a:t>
              </a:r>
              <a:endParaRPr lang="en-US" altLang="ko-KR" sz="1200" dirty="0">
                <a:latin typeface="+mn-ea"/>
                <a:ea typeface="+mn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rot="5400000">
              <a:off x="2437250" y="3382138"/>
              <a:ext cx="1656184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rot="5400000">
              <a:off x="4626065" y="3382138"/>
              <a:ext cx="1656184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534324" y="4210230"/>
              <a:ext cx="16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A</a:t>
              </a:r>
              <a:r>
                <a:rPr lang="ko-KR" altLang="en-US" sz="1200" dirty="0" smtClean="0">
                  <a:latin typeface="+mn-ea"/>
                  <a:ea typeface="+mn-ea"/>
                </a:rPr>
                <a:t>계좌 </a:t>
              </a:r>
              <a:r>
                <a:rPr lang="en-US" altLang="ko-KR" sz="1200" dirty="0" smtClean="0">
                  <a:latin typeface="+mn-ea"/>
                  <a:ea typeface="+mn-ea"/>
                </a:rPr>
                <a:t>+ B</a:t>
              </a:r>
              <a:r>
                <a:rPr lang="ko-KR" altLang="en-US" sz="1200" dirty="0" smtClean="0">
                  <a:latin typeface="+mn-ea"/>
                  <a:ea typeface="+mn-ea"/>
                </a:rPr>
                <a:t>계좌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= 19</a:t>
              </a:r>
              <a:r>
                <a:rPr lang="ko-KR" altLang="en-US" sz="1200" dirty="0" smtClean="0">
                  <a:latin typeface="+mn-ea"/>
                  <a:ea typeface="+mn-ea"/>
                </a:rPr>
                <a:t>만원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2" name="Text Box 41"/>
            <p:cNvSpPr txBox="1">
              <a:spLocks noChangeArrowheads="1"/>
            </p:cNvSpPr>
            <p:nvPr/>
          </p:nvSpPr>
          <p:spPr bwMode="auto">
            <a:xfrm>
              <a:off x="1340176" y="4210230"/>
              <a:ext cx="16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A</a:t>
              </a:r>
              <a:r>
                <a:rPr lang="ko-KR" altLang="en-US" sz="1200" dirty="0" smtClean="0">
                  <a:latin typeface="+mn-ea"/>
                  <a:ea typeface="+mn-ea"/>
                </a:rPr>
                <a:t>계좌 </a:t>
              </a:r>
              <a:r>
                <a:rPr lang="en-US" altLang="ko-KR" sz="1200" dirty="0" smtClean="0">
                  <a:latin typeface="+mn-ea"/>
                  <a:ea typeface="+mn-ea"/>
                </a:rPr>
                <a:t>+ B</a:t>
              </a:r>
              <a:r>
                <a:rPr lang="ko-KR" altLang="en-US" sz="1200" dirty="0" smtClean="0">
                  <a:latin typeface="+mn-ea"/>
                  <a:ea typeface="+mn-ea"/>
                </a:rPr>
                <a:t>계좌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= 20</a:t>
              </a:r>
              <a:r>
                <a:rPr lang="ko-KR" altLang="en-US" sz="1200" dirty="0" smtClean="0">
                  <a:latin typeface="+mn-ea"/>
                  <a:ea typeface="+mn-ea"/>
                </a:rPr>
                <a:t>만원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3" name="Text Box 41"/>
            <p:cNvSpPr txBox="1">
              <a:spLocks noChangeArrowheads="1"/>
            </p:cNvSpPr>
            <p:nvPr/>
          </p:nvSpPr>
          <p:spPr bwMode="auto">
            <a:xfrm>
              <a:off x="5751714" y="4210230"/>
              <a:ext cx="16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A</a:t>
              </a:r>
              <a:r>
                <a:rPr lang="ko-KR" altLang="en-US" sz="1200" dirty="0" smtClean="0">
                  <a:latin typeface="+mn-ea"/>
                  <a:ea typeface="+mn-ea"/>
                </a:rPr>
                <a:t>계좌 </a:t>
              </a:r>
              <a:r>
                <a:rPr lang="en-US" altLang="ko-KR" sz="1200" dirty="0" smtClean="0">
                  <a:latin typeface="+mn-ea"/>
                  <a:ea typeface="+mn-ea"/>
                </a:rPr>
                <a:t>+ B</a:t>
              </a:r>
              <a:r>
                <a:rPr lang="ko-KR" altLang="en-US" sz="1200" dirty="0" smtClean="0">
                  <a:latin typeface="+mn-ea"/>
                  <a:ea typeface="+mn-ea"/>
                </a:rPr>
                <a:t>계좌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algn="ctr"/>
              <a:r>
                <a:rPr lang="en-US" altLang="ko-KR" sz="1200" dirty="0" smtClean="0">
                  <a:latin typeface="+mn-ea"/>
                  <a:ea typeface="+mn-ea"/>
                </a:rPr>
                <a:t>= 20</a:t>
              </a:r>
              <a:r>
                <a:rPr lang="ko-KR" altLang="en-US" sz="1200" dirty="0" smtClean="0">
                  <a:latin typeface="+mn-ea"/>
                  <a:ea typeface="+mn-ea"/>
                </a:rPr>
                <a:t>만원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3284392" y="2914086"/>
              <a:ext cx="2160240" cy="144016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" name="Text Box 41"/>
            <p:cNvSpPr txBox="1">
              <a:spLocks noChangeArrowheads="1"/>
            </p:cNvSpPr>
            <p:nvPr/>
          </p:nvSpPr>
          <p:spPr bwMode="auto">
            <a:xfrm>
              <a:off x="3500416" y="2452421"/>
              <a:ext cx="16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계좌이체</a:t>
              </a:r>
              <a:r>
                <a:rPr lang="en-US" altLang="ko-KR" sz="1200" dirty="0" smtClean="0">
                  <a:latin typeface="+mn-ea"/>
                  <a:ea typeface="+mn-ea"/>
                </a:rPr>
                <a:t>(1</a:t>
              </a:r>
              <a:r>
                <a:rPr lang="ko-KR" altLang="en-US" sz="1200" dirty="0" smtClean="0">
                  <a:latin typeface="+mn-ea"/>
                  <a:ea typeface="+mn-ea"/>
                </a:rPr>
                <a:t>만 원 이체</a:t>
              </a:r>
              <a:r>
                <a:rPr lang="en-US" altLang="ko-KR" sz="1200" dirty="0" smtClean="0">
                  <a:latin typeface="+mn-ea"/>
                  <a:ea typeface="+mn-ea"/>
                </a:rPr>
                <a:t>)</a:t>
              </a:r>
            </a:p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트랜잭션 실행 중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02880" y="4959927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8-4 </a:t>
              </a:r>
              <a:r>
                <a:rPr lang="ko-KR" altLang="en-US" sz="1400" b="1" dirty="0" smtClean="0">
                  <a:latin typeface="+mn-ea"/>
                  <a:ea typeface="+mn-ea"/>
                </a:rPr>
                <a:t>데이터베이스 변경 중과 변경 후의 일관성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sp>
        <p:nvSpPr>
          <p:cNvPr id="18" name="내용 개체 틀 2"/>
          <p:cNvSpPr txBox="1">
            <a:spLocks/>
          </p:cNvSpPr>
          <p:nvPr/>
        </p:nvSpPr>
        <p:spPr bwMode="auto">
          <a:xfrm>
            <a:off x="539552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일관성</a:t>
            </a:r>
            <a:r>
              <a:rPr kumimoji="0" lang="en-US" altLang="ko-KR" sz="2000" dirty="0">
                <a:solidFill>
                  <a:schemeClr val="tx2"/>
                </a:solidFill>
              </a:rPr>
              <a:t>(Consistency)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트랜잭션의 성질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5256584"/>
          </a:xfrm>
        </p:spPr>
        <p:txBody>
          <a:bodyPr/>
          <a:lstStyle/>
          <a:p>
            <a:r>
              <a:rPr lang="ko-KR" altLang="en-US" dirty="0" smtClean="0"/>
              <a:t>데이터베이스는 공유가 목적이므로 여러 트랜잭션이 동시에 수행됨</a:t>
            </a:r>
            <a:endParaRPr lang="en-US" altLang="ko-KR" dirty="0" smtClean="0"/>
          </a:p>
          <a:p>
            <a:r>
              <a:rPr lang="ko-KR" altLang="en-US" dirty="0" smtClean="0"/>
              <a:t>동시에 수행되는 트랜잭션은 상호 존재를 모르고 독립적으로 수행되는데</a:t>
            </a:r>
            <a:r>
              <a:rPr lang="en-US" altLang="ko-KR" dirty="0" smtClean="0"/>
              <a:t>,            </a:t>
            </a:r>
            <a:r>
              <a:rPr lang="ko-KR" altLang="en-US" dirty="0" smtClean="0"/>
              <a:t>이를 고립성이라고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고립성을 유지하기 위해서는 트랜잭션이 변경 중인 임시 데이터를 다른 트랜잭션이 읽고 쓸 때 제어가 필요함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699792" y="3068960"/>
            <a:ext cx="5616624" cy="3605996"/>
            <a:chOff x="890207" y="2617747"/>
            <a:chExt cx="5930374" cy="3807432"/>
          </a:xfrm>
        </p:grpSpPr>
        <p:grpSp>
          <p:nvGrpSpPr>
            <p:cNvPr id="4" name="그룹 3"/>
            <p:cNvGrpSpPr/>
            <p:nvPr/>
          </p:nvGrpSpPr>
          <p:grpSpPr>
            <a:xfrm>
              <a:off x="890207" y="2617747"/>
              <a:ext cx="5930374" cy="3428668"/>
              <a:chOff x="1224254" y="1537621"/>
              <a:chExt cx="6634213" cy="3835595"/>
            </a:xfrm>
          </p:grpSpPr>
          <p:sp>
            <p:nvSpPr>
              <p:cNvPr id="5" name="순서도: 자기 디스크 4"/>
              <p:cNvSpPr/>
              <p:nvPr/>
            </p:nvSpPr>
            <p:spPr>
              <a:xfrm>
                <a:off x="1963728" y="4005522"/>
                <a:ext cx="5894739" cy="1367694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+mn-ea"/>
                  </a:rPr>
                  <a:t>데이터베이스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6" name="직선 화살표 연결선 5"/>
              <p:cNvCxnSpPr/>
              <p:nvPr/>
            </p:nvCxnSpPr>
            <p:spPr>
              <a:xfrm>
                <a:off x="1769315" y="2309676"/>
                <a:ext cx="6043045" cy="158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오른쪽 화살표 6"/>
              <p:cNvSpPr/>
              <p:nvPr/>
            </p:nvSpPr>
            <p:spPr>
              <a:xfrm>
                <a:off x="2847939" y="2488595"/>
                <a:ext cx="1237895" cy="152068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8" name="오른쪽 화살표 7"/>
              <p:cNvSpPr/>
              <p:nvPr/>
            </p:nvSpPr>
            <p:spPr>
              <a:xfrm>
                <a:off x="3253707" y="2792730"/>
                <a:ext cx="2357896" cy="152068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9" name="오른쪽 화살표 8"/>
              <p:cNvSpPr/>
              <p:nvPr/>
            </p:nvSpPr>
            <p:spPr>
              <a:xfrm>
                <a:off x="3791097" y="3046176"/>
                <a:ext cx="1768422" cy="152068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5205835" y="3311874"/>
                <a:ext cx="1237895" cy="160797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435307" y="4565131"/>
                <a:ext cx="1002106" cy="35482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+mn-ea"/>
                  </a:rPr>
                  <a:t>테이블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+mn-ea"/>
                  </a:rPr>
                  <a:t> A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37288" y="4556402"/>
                <a:ext cx="1002106" cy="35482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+mn-ea"/>
                  </a:rPr>
                  <a:t>테이블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+mn-ea"/>
                  </a:rPr>
                  <a:t> B</a:t>
                </a:r>
                <a:endParaRPr lang="ko-KR" altLang="en-US" sz="1200" b="1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852150" y="4556402"/>
                <a:ext cx="1002106" cy="35482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+mn-ea"/>
                  </a:rPr>
                  <a:t>테이블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+mn-ea"/>
                  </a:rPr>
                  <a:t> C</a:t>
                </a:r>
                <a:endParaRPr lang="ko-KR" altLang="en-US" sz="1200" b="1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045345" y="4556402"/>
                <a:ext cx="1002106" cy="35482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+mn-ea"/>
                  </a:rPr>
                  <a:t>테이블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+mn-ea"/>
                  </a:rPr>
                  <a:t> D</a:t>
                </a:r>
                <a:endParaRPr lang="ko-KR" altLang="en-US" sz="1200" b="1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5032424" y="1856192"/>
                <a:ext cx="0" cy="197688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2"/>
              <p:cNvSpPr txBox="1"/>
              <p:nvPr/>
            </p:nvSpPr>
            <p:spPr>
              <a:xfrm>
                <a:off x="1224254" y="2147297"/>
                <a:ext cx="825263" cy="327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 smtClean="0">
                    <a:latin typeface="+mn-ea"/>
                  </a:rPr>
                  <a:t>시간  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7" name="TextBox 23"/>
              <p:cNvSpPr txBox="1"/>
              <p:nvPr/>
            </p:nvSpPr>
            <p:spPr>
              <a:xfrm>
                <a:off x="1590335" y="2380675"/>
                <a:ext cx="1178948" cy="327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 smtClean="0">
                    <a:latin typeface="+mn-ea"/>
                  </a:rPr>
                  <a:t>트랜잭션</a:t>
                </a:r>
                <a:r>
                  <a:rPr lang="en-US" altLang="ko-KR" sz="1200" dirty="0" smtClean="0">
                    <a:latin typeface="+mn-ea"/>
                  </a:rPr>
                  <a:t> 1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8" name="TextBox 24"/>
              <p:cNvSpPr txBox="1"/>
              <p:nvPr/>
            </p:nvSpPr>
            <p:spPr>
              <a:xfrm>
                <a:off x="1590335" y="2681924"/>
                <a:ext cx="1178948" cy="327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 smtClean="0">
                    <a:latin typeface="+mn-ea"/>
                  </a:rPr>
                  <a:t>트랜잭션</a:t>
                </a:r>
                <a:r>
                  <a:rPr lang="en-US" altLang="ko-KR" sz="1200" dirty="0" smtClean="0">
                    <a:latin typeface="+mn-ea"/>
                  </a:rPr>
                  <a:t> 2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9" name="TextBox 25"/>
              <p:cNvSpPr txBox="1"/>
              <p:nvPr/>
            </p:nvSpPr>
            <p:spPr>
              <a:xfrm>
                <a:off x="1590335" y="2975681"/>
                <a:ext cx="1178948" cy="327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 smtClean="0">
                    <a:latin typeface="+mn-ea"/>
                  </a:rPr>
                  <a:t>트랜잭션</a:t>
                </a:r>
                <a:r>
                  <a:rPr lang="en-US" altLang="ko-KR" sz="1200" dirty="0" smtClean="0">
                    <a:latin typeface="+mn-ea"/>
                  </a:rPr>
                  <a:t> 3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0" name="TextBox 26"/>
              <p:cNvSpPr txBox="1"/>
              <p:nvPr/>
            </p:nvSpPr>
            <p:spPr>
              <a:xfrm>
                <a:off x="1590335" y="3299623"/>
                <a:ext cx="1178948" cy="327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 smtClean="0">
                    <a:latin typeface="+mn-ea"/>
                  </a:rPr>
                  <a:t>트랜잭션</a:t>
                </a:r>
                <a:r>
                  <a:rPr lang="en-US" altLang="ko-KR" sz="1200" dirty="0" smtClean="0">
                    <a:latin typeface="+mn-ea"/>
                  </a:rPr>
                  <a:t> 4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1" name="TextBox 28"/>
              <p:cNvSpPr txBox="1"/>
              <p:nvPr/>
            </p:nvSpPr>
            <p:spPr>
              <a:xfrm>
                <a:off x="4869152" y="1537621"/>
                <a:ext cx="1143008" cy="61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 smtClean="0">
                    <a:latin typeface="+mn-ea"/>
                  </a:rPr>
                  <a:t>t1</a:t>
                </a:r>
                <a:r>
                  <a:rPr lang="en-US" altLang="ko-KR" sz="1400" dirty="0" smtClean="0">
                    <a:latin typeface="+mn-ea"/>
                  </a:rPr>
                  <a:t> </a:t>
                </a:r>
              </a:p>
              <a:p>
                <a:r>
                  <a:rPr lang="en-US" altLang="ko-KR" sz="1400" dirty="0" smtClean="0">
                    <a:latin typeface="+mn-ea"/>
                  </a:rPr>
                  <a:t>         </a:t>
                </a:r>
                <a:endParaRPr lang="ko-KR" altLang="en-US" sz="1400" dirty="0">
                  <a:latin typeface="+mn-ea"/>
                </a:endParaRPr>
              </a:p>
            </p:txBody>
          </p:sp>
          <p:cxnSp>
            <p:nvCxnSpPr>
              <p:cNvPr id="22" name="직선 화살표 연결선 21"/>
              <p:cNvCxnSpPr>
                <a:endCxn id="11" idx="0"/>
              </p:cNvCxnSpPr>
              <p:nvPr/>
            </p:nvCxnSpPr>
            <p:spPr>
              <a:xfrm flipH="1">
                <a:off x="2936360" y="2634624"/>
                <a:ext cx="510385" cy="1930507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endCxn id="11" idx="0"/>
              </p:cNvCxnSpPr>
              <p:nvPr/>
            </p:nvCxnSpPr>
            <p:spPr>
              <a:xfrm flipH="1">
                <a:off x="2936360" y="2936352"/>
                <a:ext cx="1387597" cy="162877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12" idx="0"/>
              </p:cNvCxnSpPr>
              <p:nvPr/>
            </p:nvCxnSpPr>
            <p:spPr>
              <a:xfrm flipH="1">
                <a:off x="4138341" y="2936352"/>
                <a:ext cx="185616" cy="162005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endCxn id="12" idx="0"/>
              </p:cNvCxnSpPr>
              <p:nvPr/>
            </p:nvCxnSpPr>
            <p:spPr>
              <a:xfrm flipH="1">
                <a:off x="4138341" y="3187792"/>
                <a:ext cx="478020" cy="136861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endCxn id="13" idx="0"/>
              </p:cNvCxnSpPr>
              <p:nvPr/>
            </p:nvCxnSpPr>
            <p:spPr>
              <a:xfrm>
                <a:off x="4616361" y="3187792"/>
                <a:ext cx="736842" cy="136861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endCxn id="14" idx="0"/>
              </p:cNvCxnSpPr>
              <p:nvPr/>
            </p:nvCxnSpPr>
            <p:spPr>
              <a:xfrm>
                <a:off x="4616361" y="3187792"/>
                <a:ext cx="1930037" cy="136861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endCxn id="13" idx="0"/>
              </p:cNvCxnSpPr>
              <p:nvPr/>
            </p:nvCxnSpPr>
            <p:spPr>
              <a:xfrm flipH="1">
                <a:off x="5353203" y="3439232"/>
                <a:ext cx="491254" cy="111717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1078320" y="6137148"/>
              <a:ext cx="1909503" cy="28803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8-5 </a:t>
              </a:r>
              <a:r>
                <a:rPr lang="ko-KR" altLang="en-US" sz="1400" b="1" dirty="0" smtClean="0">
                  <a:latin typeface="+mn-ea"/>
                  <a:ea typeface="+mn-ea"/>
                </a:rPr>
                <a:t>트랜잭션의 동시 수행과 데이터 공유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sp>
        <p:nvSpPr>
          <p:cNvPr id="31" name="내용 개체 틀 2"/>
          <p:cNvSpPr txBox="1">
            <a:spLocks/>
          </p:cNvSpPr>
          <p:nvPr/>
        </p:nvSpPr>
        <p:spPr bwMode="auto">
          <a:xfrm>
            <a:off x="539552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고립성</a:t>
            </a:r>
            <a:r>
              <a:rPr kumimoji="0" lang="en-US" altLang="ko-KR" sz="2000" dirty="0">
                <a:solidFill>
                  <a:schemeClr val="tx2"/>
                </a:solidFill>
              </a:rPr>
              <a:t>(Isolation)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트랜잭션의 성질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064896" cy="4752528"/>
          </a:xfrm>
        </p:spPr>
        <p:txBody>
          <a:bodyPr/>
          <a:lstStyle/>
          <a:p>
            <a:r>
              <a:rPr lang="ko-KR" altLang="en-US" dirty="0"/>
              <a:t>트랜잭션이 정상적으로 완료</a:t>
            </a:r>
            <a:r>
              <a:rPr lang="en-US" altLang="ko-KR" dirty="0"/>
              <a:t>(commit) </a:t>
            </a:r>
            <a:r>
              <a:rPr lang="ko-KR" altLang="en-US" dirty="0"/>
              <a:t>혹은 부분완료</a:t>
            </a:r>
            <a:r>
              <a:rPr lang="en-US" altLang="ko-KR" dirty="0"/>
              <a:t>(partial commit)</a:t>
            </a:r>
            <a:r>
              <a:rPr lang="ko-KR" altLang="en-US" dirty="0"/>
              <a:t>한 데이터는 </a:t>
            </a:r>
            <a:r>
              <a:rPr lang="en-US" altLang="ko-KR" dirty="0"/>
              <a:t>DBMS</a:t>
            </a:r>
            <a:r>
              <a:rPr lang="ko-KR" altLang="en-US" dirty="0"/>
              <a:t>가 책임지고 데이터베이스에 기록하는 </a:t>
            </a:r>
            <a:r>
              <a:rPr lang="ko-KR" altLang="en-US" dirty="0" smtClean="0"/>
              <a:t>성질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</a:pPr>
            <a:endParaRPr lang="en-US" altLang="ko-KR" sz="1600" b="1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2310" y="2772172"/>
            <a:ext cx="7014066" cy="1871544"/>
            <a:chOff x="942310" y="2276872"/>
            <a:chExt cx="7014066" cy="1871544"/>
          </a:xfrm>
        </p:grpSpPr>
        <p:cxnSp>
          <p:nvCxnSpPr>
            <p:cNvPr id="4" name="직선 화살표 연결선 3"/>
            <p:cNvCxnSpPr>
              <a:endCxn id="8" idx="1"/>
            </p:cNvCxnSpPr>
            <p:nvPr/>
          </p:nvCxnSpPr>
          <p:spPr>
            <a:xfrm flipV="1">
              <a:off x="1609852" y="2645408"/>
              <a:ext cx="2587712" cy="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1033788" y="2289880"/>
              <a:ext cx="108994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시작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(begin)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" name="직선 화살표 연결선 5"/>
            <p:cNvCxnSpPr>
              <a:stCxn id="8" idx="3"/>
              <a:endCxn id="9" idx="1"/>
            </p:cNvCxnSpPr>
            <p:nvPr/>
          </p:nvCxnSpPr>
          <p:spPr>
            <a:xfrm>
              <a:off x="5287504" y="2645408"/>
              <a:ext cx="15789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>
              <a:stCxn id="10" idx="3"/>
              <a:endCxn id="11" idx="1"/>
            </p:cNvCxnSpPr>
            <p:nvPr/>
          </p:nvCxnSpPr>
          <p:spPr>
            <a:xfrm>
              <a:off x="5292080" y="3788416"/>
              <a:ext cx="15743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4197564" y="2285408"/>
              <a:ext cx="108994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부분 완료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(partially committed)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66436" y="2285408"/>
              <a:ext cx="108994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완료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(commit)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02140" y="3428416"/>
              <a:ext cx="108994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실패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(failed)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66436" y="3428416"/>
              <a:ext cx="108994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취소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(aborted)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꺾인 연결선 11"/>
            <p:cNvCxnSpPr/>
            <p:nvPr/>
          </p:nvCxnSpPr>
          <p:spPr>
            <a:xfrm>
              <a:off x="2667077" y="2641590"/>
              <a:ext cx="1544657" cy="10699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2256632" y="2276872"/>
              <a:ext cx="1313124" cy="267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중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(active)</a:t>
              </a:r>
              <a:endParaRPr lang="ko-KR" altLang="en-US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112117" y="2284204"/>
              <a:ext cx="1782660" cy="267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버퍼내용 기록</a:t>
              </a:r>
              <a:endParaRPr lang="ko-KR" altLang="en-US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/>
            <p:cNvCxnSpPr>
              <a:stCxn id="8" idx="2"/>
              <a:endCxn id="10" idx="0"/>
            </p:cNvCxnSpPr>
            <p:nvPr/>
          </p:nvCxnSpPr>
          <p:spPr>
            <a:xfrm>
              <a:off x="4742534" y="3005408"/>
              <a:ext cx="4576" cy="4230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5185640" y="3418321"/>
              <a:ext cx="1782660" cy="267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 취소</a:t>
              </a:r>
              <a:endParaRPr lang="ko-KR" altLang="en-US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2310" y="3785937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8-6 </a:t>
              </a:r>
              <a:r>
                <a:rPr lang="ko-KR" altLang="en-US" sz="1400" b="1" dirty="0" smtClean="0">
                  <a:ea typeface="맑은 고딕" panose="020B0503020000020004" pitchFamily="50" charset="-127"/>
                </a:rPr>
                <a:t>트랜잭션의 상태도</a:t>
              </a:r>
              <a:endParaRPr lang="ko-KR" altLang="en-US" sz="1400" b="1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내용 개체 틀 2"/>
          <p:cNvSpPr txBox="1">
            <a:spLocks/>
          </p:cNvSpPr>
          <p:nvPr/>
        </p:nvSpPr>
        <p:spPr bwMode="auto">
          <a:xfrm>
            <a:off x="539552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지속성</a:t>
            </a:r>
            <a:r>
              <a:rPr kumimoji="0" lang="en-US" altLang="ko-KR" sz="2000" dirty="0">
                <a:solidFill>
                  <a:schemeClr val="tx2"/>
                </a:solidFill>
              </a:rPr>
              <a:t>(Durability)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트랜잭션의 성질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60499"/>
            <a:ext cx="8064896" cy="5008711"/>
          </a:xfrm>
        </p:spPr>
        <p:txBody>
          <a:bodyPr/>
          <a:lstStyle/>
          <a:p>
            <a:r>
              <a:rPr lang="en-US" altLang="ko-KR" dirty="0" smtClean="0"/>
              <a:t>DBMS</a:t>
            </a:r>
            <a:r>
              <a:rPr lang="ko-KR" altLang="en-US" dirty="0" smtClean="0"/>
              <a:t>는 원자성을 유지하기 위해 회복</a:t>
            </a:r>
            <a:r>
              <a:rPr lang="en-US" altLang="ko-KR" dirty="0" smtClean="0"/>
              <a:t>(</a:t>
            </a:r>
            <a:r>
              <a:rPr lang="ko-KR" altLang="en-US" dirty="0" smtClean="0"/>
              <a:t>복구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관리자 프로그램을 작동시킴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일관성을 유지하기 위해 무결성 제약조건을 활용함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고립성을 유지하기 위해 일관성을 유지하는 것과 마찬가지로 동시성 제어 알고리즘을 작동시킴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지속성을 유지하기 위해 회복 관리자 프로그램을 이용함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094410" y="3589784"/>
            <a:ext cx="4407311" cy="2664296"/>
            <a:chOff x="875210" y="3284984"/>
            <a:chExt cx="4407311" cy="26642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75210" y="3284984"/>
              <a:ext cx="1360908" cy="318321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트랜잭션의 성질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316136" y="3288603"/>
              <a:ext cx="1966385" cy="318321"/>
            </a:xfrm>
            <a:prstGeom prst="round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DBMS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의 기능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16135" y="3624486"/>
              <a:ext cx="1966385" cy="509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+mn-ea"/>
                </a:rPr>
                <a:t>무결성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 제약조건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(SQL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문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16135" y="4261128"/>
              <a:ext cx="1966385" cy="509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동시성 제어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(LOCKING)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16135" y="4897770"/>
              <a:ext cx="1966385" cy="509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회 복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(LOG DB)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600" y="3607306"/>
              <a:ext cx="1134453" cy="3819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+mn-ea"/>
                </a:rPr>
                <a:t>원자성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71600" y="4116620"/>
              <a:ext cx="1134453" cy="3819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일관성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1600" y="4625933"/>
              <a:ext cx="1134453" cy="3819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고립성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1600" y="5135247"/>
              <a:ext cx="1134453" cy="3819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지속성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3" name="직선 화살표 연결선 12"/>
            <p:cNvCxnSpPr>
              <a:stCxn id="9" idx="3"/>
              <a:endCxn id="8" idx="1"/>
            </p:cNvCxnSpPr>
            <p:nvPr/>
          </p:nvCxnSpPr>
          <p:spPr>
            <a:xfrm>
              <a:off x="2106053" y="3798299"/>
              <a:ext cx="1210083" cy="135412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6" idx="1"/>
            </p:cNvCxnSpPr>
            <p:nvPr/>
          </p:nvCxnSpPr>
          <p:spPr>
            <a:xfrm flipV="1">
              <a:off x="2106053" y="3879143"/>
              <a:ext cx="1210082" cy="36315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endCxn id="7" idx="1"/>
            </p:cNvCxnSpPr>
            <p:nvPr/>
          </p:nvCxnSpPr>
          <p:spPr>
            <a:xfrm>
              <a:off x="2102200" y="4394519"/>
              <a:ext cx="1213935" cy="12126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1" idx="3"/>
              <a:endCxn id="7" idx="1"/>
            </p:cNvCxnSpPr>
            <p:nvPr/>
          </p:nvCxnSpPr>
          <p:spPr>
            <a:xfrm flipV="1">
              <a:off x="2106053" y="4515785"/>
              <a:ext cx="1210083" cy="30114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3"/>
              <a:endCxn id="8" idx="1"/>
            </p:cNvCxnSpPr>
            <p:nvPr/>
          </p:nvCxnSpPr>
          <p:spPr>
            <a:xfrm flipV="1">
              <a:off x="2106053" y="5152427"/>
              <a:ext cx="1210083" cy="1738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99592" y="5661248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8-7 </a:t>
              </a:r>
              <a:r>
                <a:rPr lang="ko-KR" altLang="en-US" sz="1400" b="1" dirty="0" smtClean="0">
                  <a:ea typeface="맑은 고딕" panose="020B0503020000020004" pitchFamily="50" charset="-127"/>
                </a:rPr>
                <a:t>트랜잭션의 성질과 </a:t>
              </a:r>
              <a:r>
                <a:rPr lang="en-US" altLang="ko-KR" sz="1400" b="1" dirty="0" smtClean="0">
                  <a:ea typeface="맑은 고딕" panose="020B0503020000020004" pitchFamily="50" charset="-127"/>
                </a:rPr>
                <a:t>DBMS</a:t>
              </a:r>
              <a:r>
                <a:rPr lang="ko-KR" altLang="en-US" sz="1400" b="1" dirty="0" smtClean="0">
                  <a:ea typeface="맑은 고딕" panose="020B0503020000020004" pitchFamily="50" charset="-127"/>
                </a:rPr>
                <a:t>의 기능</a:t>
              </a:r>
              <a:endParaRPr lang="ko-KR" altLang="en-US" sz="1400" b="1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 bwMode="auto">
          <a:xfrm>
            <a:off x="539552" y="1052736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트랜잭션과 </a:t>
            </a:r>
            <a:r>
              <a:rPr kumimoji="0" lang="en-US" altLang="ko-KR" sz="2000" dirty="0">
                <a:solidFill>
                  <a:schemeClr val="tx2"/>
                </a:solidFill>
              </a:rPr>
              <a:t>DBMS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60A60-6D2F-4F60-B824-2DE08392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12" y="1177680"/>
            <a:ext cx="7266376" cy="529472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98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3100529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02.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동시성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제어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갱신손실 문제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락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동시성 제어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동시성 제어</a:t>
            </a:r>
            <a:r>
              <a:rPr lang="en-US" altLang="ko-KR" dirty="0"/>
              <a:t>(concurrency control) </a:t>
            </a:r>
            <a:r>
              <a:rPr lang="en-US" altLang="ko-KR" dirty="0" smtClean="0"/>
              <a:t>:</a:t>
            </a:r>
            <a:r>
              <a:rPr lang="ko-KR" altLang="en-US" dirty="0" smtClean="0"/>
              <a:t>트랜잭션이 동시에 수행될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일관성을 해치지 않도록 트랜잭션의 데이터 접근을 제어하는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기능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277220"/>
              </p:ext>
            </p:extLst>
          </p:nvPr>
        </p:nvGraphicFramePr>
        <p:xfrm>
          <a:off x="755775" y="2403712"/>
          <a:ext cx="7848674" cy="138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45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 문제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동시접근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1]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읽음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읽기만 하면 아무 문제가 없음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2]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오손 읽기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반복불가능 읽기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유령 데이터 읽기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 혹은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 선택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3]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갱신손실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절대 허용하면 안 됨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허용불가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(LOCK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을 이용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203227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트랜잭션의 읽기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(read)/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쓰기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(write)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시나리오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dirty="0" smtClean="0"/>
              <a:t>갱신손실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08912" cy="5472608"/>
          </a:xfrm>
        </p:spPr>
        <p:txBody>
          <a:bodyPr/>
          <a:lstStyle/>
          <a:p>
            <a:pPr algn="just"/>
            <a:r>
              <a:rPr lang="ko-KR" altLang="en-US" dirty="0" smtClean="0"/>
              <a:t>갱신손실</a:t>
            </a:r>
            <a:r>
              <a:rPr lang="en-US" altLang="ko-KR" dirty="0" smtClean="0"/>
              <a:t>(lost update): </a:t>
            </a:r>
            <a:r>
              <a:rPr lang="ko-KR" altLang="en-US" dirty="0" smtClean="0"/>
              <a:t>두 개의 트랜잭션이 한 개의 데이터를 동시에 갱신</a:t>
            </a:r>
            <a:r>
              <a:rPr lang="en-US" altLang="ko-KR" dirty="0" smtClean="0"/>
              <a:t>(update)</a:t>
            </a:r>
            <a:r>
              <a:rPr lang="ko-KR" altLang="en-US" dirty="0" smtClean="0"/>
              <a:t>할 때 발생하며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데이터베이스에서 절대 발생하면 안 되는 현상</a:t>
            </a:r>
            <a:endParaRPr lang="en-US" altLang="ko-KR" dirty="0" smtClean="0"/>
          </a:p>
          <a:p>
            <a:pPr algn="just"/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작업 설명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한 개의 데이터에 두 개의 트랜잭션이 접근하여 갱신하는 작업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시나리오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두 개의 트랜잭션이 동시에 작업을 진행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문제 발생</a:t>
            </a:r>
            <a:r>
              <a:rPr lang="en-US" altLang="ko-KR" dirty="0" smtClean="0"/>
              <a:t>] </a:t>
            </a:r>
            <a:r>
              <a:rPr lang="ko-KR" altLang="en-US" dirty="0" smtClean="0"/>
              <a:t>갱신손실 </a:t>
            </a:r>
            <a:endParaRPr lang="en-US" altLang="ko-KR" dirty="0" smtClean="0"/>
          </a:p>
          <a:p>
            <a:pPr lvl="1" algn="just"/>
            <a:r>
              <a:rPr lang="en-US" altLang="ko-KR" sz="1400" dirty="0" smtClean="0"/>
              <a:t> T2</a:t>
            </a:r>
            <a:r>
              <a:rPr lang="ko-KR" altLang="en-US" sz="1400" dirty="0" smtClean="0"/>
              <a:t>는 잘못된 데이터로 작업하여 잘못된 결과를 만든 다음</a:t>
            </a:r>
            <a:r>
              <a:rPr lang="en-US" altLang="ko-KR" sz="1400" dirty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T1</a:t>
            </a:r>
            <a:r>
              <a:rPr lang="ko-KR" altLang="en-US" sz="1400" dirty="0" smtClean="0"/>
              <a:t>의 갱신 작업을 무효화하고                       덧쓰기를 수행한 것임</a:t>
            </a:r>
            <a:r>
              <a:rPr lang="en-US" altLang="ko-KR" sz="1400" dirty="0" smtClean="0"/>
              <a:t> </a:t>
            </a:r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 smtClean="0"/>
              <a:t>의 갱신이 손실된 갱신손실</a:t>
            </a:r>
            <a:r>
              <a:rPr lang="en-US" altLang="ko-KR" sz="1400" dirty="0" smtClean="0"/>
              <a:t>(lost update) </a:t>
            </a:r>
            <a:r>
              <a:rPr lang="ko-KR" altLang="en-US" sz="1400" dirty="0" smtClean="0"/>
              <a:t>문제가 발생한 것임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56642"/>
            <a:ext cx="5657790" cy="55127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smtClean="0"/>
              <a:t>. </a:t>
            </a:r>
            <a:r>
              <a:rPr lang="ko-KR" altLang="en-US" dirty="0"/>
              <a:t>갱신손실 문제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68144" y="623731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8-8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갱신손실 문제 발생 시나리오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3731954"/>
            <a:ext cx="6953076" cy="720000"/>
            <a:chOff x="643260" y="3173386"/>
            <a:chExt cx="6953076" cy="720000"/>
          </a:xfrm>
        </p:grpSpPr>
        <p:sp>
          <p:nvSpPr>
            <p:cNvPr id="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트랜잭션 고립 수준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43608" y="1457382"/>
            <a:ext cx="6953076" cy="720000"/>
            <a:chOff x="643260" y="980728"/>
            <a:chExt cx="6953076" cy="720000"/>
          </a:xfrm>
        </p:grpSpPr>
        <p:sp>
          <p:nvSpPr>
            <p:cNvPr id="10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트랜잭션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43608" y="2594668"/>
            <a:ext cx="6953076" cy="720000"/>
            <a:chOff x="643260" y="2077057"/>
            <a:chExt cx="6953076" cy="720000"/>
          </a:xfrm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동시성 제어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43608" y="4869240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회복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smtClean="0"/>
              <a:t>. </a:t>
            </a:r>
            <a:r>
              <a:rPr lang="ko-KR" altLang="en-US" dirty="0" err="1" smtClean="0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갱신손실 문제를 해결하려면 상대방 트랜잭션이 데이터를 사용하는지 여부를                   알 수 있는 규칙이 필요함</a:t>
            </a:r>
            <a:r>
              <a:rPr lang="en-US" altLang="ko-KR" dirty="0" smtClean="0"/>
              <a:t>.</a:t>
            </a:r>
          </a:p>
          <a:p>
            <a:pPr algn="just"/>
            <a:r>
              <a:rPr lang="ko-KR" altLang="en-US" dirty="0" smtClean="0"/>
              <a:t>데이터를 수정 중이라는 사실을 알리는 방법의 잠금 장치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80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락의</a:t>
            </a:r>
            <a:r>
              <a:rPr kumimoji="0" lang="ko-KR" altLang="en-US" sz="2000" dirty="0">
                <a:solidFill>
                  <a:schemeClr val="tx2"/>
                </a:solidFill>
              </a:rPr>
              <a:t> 개념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4548560" cy="23825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60" y="3068960"/>
            <a:ext cx="4526345" cy="3565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63093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8-9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락을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이용한 갱신손실 문제 해결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824536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작업 설명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한 개의 데이터에 두 개의 트랜잭션이 접근하여 갱신하는 작업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32917"/>
              </p:ext>
            </p:extLst>
          </p:nvPr>
        </p:nvGraphicFramePr>
        <p:xfrm>
          <a:off x="1043608" y="2501900"/>
          <a:ext cx="7200800" cy="3303364"/>
        </p:xfrm>
        <a:graphic>
          <a:graphicData uri="http://schemas.openxmlformats.org/drawingml/2006/table">
            <a:tbl>
              <a:tblPr/>
              <a:tblGrid>
                <a:gridCol w="3600400">
                  <a:extLst>
                    <a:ext uri="{9D8B030D-6E8A-4147-A177-3AD203B41FA5}">
                      <a16:colId xmlns:a16="http://schemas.microsoft.com/office/drawing/2014/main" val="327942574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734792047"/>
                    </a:ext>
                  </a:extLst>
                </a:gridCol>
              </a:tblGrid>
              <a:tr h="270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40971"/>
                  </a:ext>
                </a:extLst>
              </a:tr>
              <a:tr h="30329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  Book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    price=7100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  Book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  Book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    price=price+100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  Book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 </a:t>
                      </a:r>
                      <a:r>
                        <a:rPr 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018774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락의</a:t>
            </a:r>
            <a:r>
              <a:rPr kumimoji="0" lang="ko-KR" altLang="en-US" sz="2000" dirty="0">
                <a:solidFill>
                  <a:schemeClr val="tx2"/>
                </a:solidFill>
              </a:rPr>
              <a:t> 개념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 잠깐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/>
              <a:t>실습 시 주의사항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95536" y="908720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MySQL</a:t>
            </a:r>
            <a:r>
              <a:rPr kumimoji="0" lang="ko-KR" altLang="en-US" sz="2000" dirty="0">
                <a:solidFill>
                  <a:schemeClr val="tx2"/>
                </a:solidFill>
              </a:rPr>
              <a:t>에서 두 트랜잭션을 동시에 실행시키는 방법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412776"/>
            <a:ext cx="8136904" cy="480551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ko-KR" altLang="en-US" sz="1600" b="1" dirty="0">
                <a:latin typeface="+mn-ea"/>
              </a:rPr>
              <a:t>트랜잭션 실습을 진행하기 위해서는 </a:t>
            </a:r>
            <a:r>
              <a:rPr lang="en-US" altLang="ko-KR" sz="1600" b="1" dirty="0">
                <a:latin typeface="+mn-ea"/>
              </a:rPr>
              <a:t>MySQL </a:t>
            </a:r>
            <a:r>
              <a:rPr lang="ko-KR" altLang="en-US" sz="1600" b="1" dirty="0">
                <a:latin typeface="+mn-ea"/>
              </a:rPr>
              <a:t>접속 시 서로 다른 두 세션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세션은 데이터베이스 접속단위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>
                <a:latin typeface="+mn-ea"/>
              </a:rPr>
              <a:t>에서 진행해야 한다</a:t>
            </a:r>
            <a:r>
              <a:rPr lang="en-US" altLang="ko-KR" sz="1600" b="1" dirty="0">
                <a:latin typeface="+mn-ea"/>
              </a:rPr>
              <a:t>. </a:t>
            </a:r>
            <a:endParaRPr lang="en-US" altLang="ko-KR" sz="1600" b="1" dirty="0" smtClean="0"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en-US" altLang="ko-KR" sz="1600" b="1" dirty="0" smtClean="0">
                <a:latin typeface="+mn-ea"/>
              </a:rPr>
              <a:t>MySQL</a:t>
            </a:r>
            <a:r>
              <a:rPr lang="ko-KR" altLang="en-US" sz="1600" b="1" dirty="0">
                <a:latin typeface="+mn-ea"/>
              </a:rPr>
              <a:t>을 두 번 연결하기 위해서는 </a:t>
            </a:r>
            <a:r>
              <a:rPr lang="en-US" altLang="ko-KR" sz="1600" b="1" dirty="0">
                <a:latin typeface="+mn-ea"/>
              </a:rPr>
              <a:t>MySQL Workbench</a:t>
            </a:r>
            <a:r>
              <a:rPr lang="ko-KR" altLang="en-US" sz="1600" b="1" dirty="0">
                <a:latin typeface="+mn-ea"/>
              </a:rPr>
              <a:t>에서 접속을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dirty="0">
                <a:latin typeface="+mn-ea"/>
              </a:rPr>
              <a:t>개 따로 만들어야 한다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madang</a:t>
            </a:r>
            <a:r>
              <a:rPr lang="ko-KR" altLang="en-US" sz="1600" b="1" dirty="0">
                <a:latin typeface="+mn-ea"/>
              </a:rPr>
              <a:t>과 동일한 내용으로 </a:t>
            </a:r>
            <a:r>
              <a:rPr lang="en-US" altLang="ko-KR" sz="1600" b="1" dirty="0">
                <a:latin typeface="+mn-ea"/>
              </a:rPr>
              <a:t>madang2</a:t>
            </a:r>
            <a:r>
              <a:rPr lang="ko-KR" altLang="en-US" sz="1600" b="1" dirty="0">
                <a:latin typeface="+mn-ea"/>
              </a:rPr>
              <a:t>를 만듦</a:t>
            </a:r>
            <a:r>
              <a:rPr lang="en-US" altLang="ko-KR" sz="1600" b="1" dirty="0">
                <a:latin typeface="+mn-ea"/>
              </a:rPr>
              <a:t>). </a:t>
            </a:r>
            <a:endParaRPr lang="en-US" altLang="ko-KR" sz="1600" b="1" dirty="0" smtClean="0"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</a:pPr>
            <a:r>
              <a:rPr lang="ko-KR" altLang="en-US" sz="1600" b="1" dirty="0" smtClean="0">
                <a:latin typeface="+mn-ea"/>
              </a:rPr>
              <a:t>워크시트를 </a:t>
            </a:r>
            <a:r>
              <a:rPr lang="en-US" altLang="ko-KR" sz="1600" b="1" dirty="0" err="1">
                <a:latin typeface="+mn-ea"/>
              </a:rPr>
              <a:t>md_madang</a:t>
            </a:r>
            <a:r>
              <a:rPr lang="ko-KR" altLang="en-US" sz="1600" b="1" dirty="0">
                <a:latin typeface="+mn-ea"/>
              </a:rPr>
              <a:t>과 </a:t>
            </a:r>
            <a:r>
              <a:rPr lang="en-US" altLang="ko-KR" sz="1600" b="1" dirty="0">
                <a:latin typeface="+mn-ea"/>
              </a:rPr>
              <a:t>md_madang2</a:t>
            </a:r>
            <a:r>
              <a:rPr lang="ko-KR" altLang="en-US" sz="1600" b="1" dirty="0">
                <a:latin typeface="+mn-ea"/>
              </a:rPr>
              <a:t>로 두 번 접속하여 진행할 수 있다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01008"/>
            <a:ext cx="5778426" cy="3272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잠깐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/>
              <a:t>실습 시 주의사항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95536" y="908720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MySQL</a:t>
            </a:r>
            <a:r>
              <a:rPr kumimoji="0" lang="ko-KR" altLang="en-US" sz="2000" dirty="0">
                <a:solidFill>
                  <a:schemeClr val="tx2"/>
                </a:solidFill>
              </a:rPr>
              <a:t>에서 두 트랜잭션을 동시에 실행시키는 방법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511300"/>
            <a:ext cx="8136904" cy="4706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None/>
            </a:pPr>
            <a:r>
              <a:rPr lang="ko-KR" altLang="en-US" sz="1600" dirty="0" smtClean="0"/>
              <a:t>❶ </a:t>
            </a:r>
            <a:r>
              <a:rPr lang="ko-KR" altLang="en-US" sz="1600" b="1" dirty="0" smtClean="0">
                <a:latin typeface="+mn-ea"/>
              </a:rPr>
              <a:t>두 </a:t>
            </a:r>
            <a:r>
              <a:rPr lang="ko-KR" altLang="en-US" sz="1600" b="1" dirty="0">
                <a:latin typeface="+mn-ea"/>
              </a:rPr>
              <a:t>번째 세션을 위해 </a:t>
            </a:r>
            <a:r>
              <a:rPr lang="en-US" altLang="ko-KR" sz="1600" b="1" dirty="0">
                <a:latin typeface="+mn-ea"/>
              </a:rPr>
              <a:t>Workbench </a:t>
            </a:r>
            <a:r>
              <a:rPr lang="ko-KR" altLang="en-US" sz="1600" b="1" dirty="0">
                <a:latin typeface="+mn-ea"/>
              </a:rPr>
              <a:t>초기화면에서 </a:t>
            </a:r>
            <a:r>
              <a:rPr lang="en-US" altLang="ko-KR" sz="1600" b="1" dirty="0">
                <a:latin typeface="+mn-ea"/>
              </a:rPr>
              <a:t>madang2 </a:t>
            </a:r>
            <a:r>
              <a:rPr lang="ko-KR" altLang="en-US" sz="1600" b="1" dirty="0">
                <a:latin typeface="+mn-ea"/>
              </a:rPr>
              <a:t>접속을 만든다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None/>
            </a:pPr>
            <a:r>
              <a:rPr lang="ko-KR" altLang="en-US" sz="1600" dirty="0" smtClean="0"/>
              <a:t>❷ </a:t>
            </a:r>
            <a:r>
              <a:rPr lang="ko-KR" altLang="en-US" sz="1600" b="1" dirty="0" smtClean="0">
                <a:latin typeface="+mn-ea"/>
              </a:rPr>
              <a:t>실습을 </a:t>
            </a:r>
            <a:r>
              <a:rPr lang="ko-KR" altLang="en-US" sz="1600" b="1" dirty="0">
                <a:latin typeface="+mn-ea"/>
              </a:rPr>
              <a:t>위해 </a:t>
            </a:r>
            <a:r>
              <a:rPr lang="en-US" altLang="ko-KR" sz="1600" b="1" dirty="0" err="1">
                <a:latin typeface="+mn-ea"/>
              </a:rPr>
              <a:t>madang</a:t>
            </a:r>
            <a:r>
              <a:rPr lang="en-US" altLang="ko-KR" sz="1600" b="1" dirty="0">
                <a:latin typeface="+mn-ea"/>
              </a:rPr>
              <a:t>, madang2 </a:t>
            </a:r>
            <a:r>
              <a:rPr lang="ko-KR" altLang="en-US" sz="1600" b="1" dirty="0">
                <a:latin typeface="+mn-ea"/>
              </a:rPr>
              <a:t>접속을 만든다</a:t>
            </a:r>
            <a:r>
              <a:rPr lang="en-US" altLang="ko-KR" sz="16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5394573" cy="26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04345"/>
            <a:ext cx="8064896" cy="5137023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시나리오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두 트랜잭션을 동시에 실행</a:t>
            </a: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0085"/>
              </p:ext>
            </p:extLst>
          </p:nvPr>
        </p:nvGraphicFramePr>
        <p:xfrm>
          <a:off x="755576" y="2147766"/>
          <a:ext cx="7632848" cy="4233562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33565206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282159176"/>
                    </a:ext>
                  </a:extLst>
                </a:gridCol>
              </a:tblGrid>
              <a:tr h="1699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9959"/>
                  </a:ext>
                </a:extLst>
              </a:tr>
              <a:tr h="20671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price=7100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55583" marR="55583" marT="27791" marB="2779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160373"/>
                  </a:ext>
                </a:extLst>
              </a:tr>
              <a:tr h="19617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price=price+100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21690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락의</a:t>
            </a:r>
            <a:r>
              <a:rPr kumimoji="0" lang="ko-KR" altLang="en-US" sz="2000" dirty="0">
                <a:solidFill>
                  <a:schemeClr val="tx2"/>
                </a:solidFill>
              </a:rPr>
              <a:t> 개념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159751"/>
            <a:ext cx="2226568" cy="413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229200"/>
            <a:ext cx="2232248" cy="3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04345"/>
            <a:ext cx="8064896" cy="4993007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시나리오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두 트랜잭션을 동시에 실행</a:t>
            </a: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30936"/>
              </p:ext>
            </p:extLst>
          </p:nvPr>
        </p:nvGraphicFramePr>
        <p:xfrm>
          <a:off x="755576" y="2147766"/>
          <a:ext cx="7632848" cy="2721394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335652063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282159176"/>
                    </a:ext>
                  </a:extLst>
                </a:gridCol>
              </a:tblGrid>
              <a:tr h="1699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99959"/>
                  </a:ext>
                </a:extLst>
              </a:tr>
              <a:tr h="1228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...(30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초간 대기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)... 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55583" marR="55583" marT="27791" marB="2779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928084"/>
                  </a:ext>
                </a:extLst>
              </a:tr>
              <a:tr h="12877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9371" marR="39371" marT="10885" marB="108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931723"/>
                  </a:ext>
                </a:extLst>
              </a:tr>
            </a:tbl>
          </a:graphicData>
        </a:graphic>
      </p:graphicFrame>
      <p:pic>
        <p:nvPicPr>
          <p:cNvPr id="3074" name="_x403112192" descr="EMB0000209c0d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3958" r="67097" b="81789"/>
          <a:stretch>
            <a:fillRect/>
          </a:stretch>
        </p:blipFill>
        <p:spPr bwMode="auto">
          <a:xfrm>
            <a:off x="5962724" y="2409149"/>
            <a:ext cx="2254176" cy="7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락의</a:t>
            </a:r>
            <a:r>
              <a:rPr kumimoji="0" lang="ko-KR" altLang="en-US" sz="2000" dirty="0">
                <a:solidFill>
                  <a:schemeClr val="tx2"/>
                </a:solidFill>
              </a:rPr>
              <a:t> 개념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08920"/>
            <a:ext cx="2088232" cy="3864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933056"/>
            <a:ext cx="2160240" cy="3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2808312"/>
          </a:xfrm>
        </p:spPr>
        <p:txBody>
          <a:bodyPr/>
          <a:lstStyle/>
          <a:p>
            <a:r>
              <a:rPr lang="ko-KR" altLang="en-US" dirty="0" err="1"/>
              <a:t>공유락</a:t>
            </a:r>
            <a:r>
              <a:rPr lang="en-US" altLang="ko-KR" dirty="0"/>
              <a:t>(LS, shared lock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트랜잭션이 읽기를 할 때 사용하는 </a:t>
            </a:r>
            <a:r>
              <a:rPr lang="ko-KR" altLang="en-US" dirty="0" err="1" smtClean="0"/>
              <a:t>락</a:t>
            </a:r>
            <a:endParaRPr lang="en-US" altLang="ko-KR" dirty="0" smtClean="0"/>
          </a:p>
          <a:p>
            <a:r>
              <a:rPr lang="ko-KR" altLang="en-US" dirty="0" err="1"/>
              <a:t>배타락</a:t>
            </a:r>
            <a:r>
              <a:rPr lang="en-US" altLang="ko-KR" dirty="0"/>
              <a:t>(LX, exclusive lock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읽고 쓰기를 할 때 사용하는 </a:t>
            </a:r>
            <a:r>
              <a:rPr lang="ko-KR" altLang="en-US" dirty="0" err="1" smtClean="0"/>
              <a:t>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공유락과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배타락을</a:t>
            </a:r>
            <a:r>
              <a:rPr lang="ko-KR" altLang="en-US" dirty="0" smtClean="0"/>
              <a:t> 사용하는 규칙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데이터에 </a:t>
            </a:r>
            <a:r>
              <a:rPr lang="ko-KR" altLang="en-US" dirty="0" err="1" smtClean="0"/>
              <a:t>락이</a:t>
            </a:r>
            <a:r>
              <a:rPr lang="ko-KR" altLang="en-US" dirty="0" smtClean="0"/>
              <a:t> 걸려있지 않으면 트랜잭션은 데이터에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걸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트랜잭션이 데이터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읽기만 할 경우 </a:t>
            </a:r>
            <a:r>
              <a:rPr lang="en-US" altLang="ko-KR" dirty="0" smtClean="0"/>
              <a:t>LS(X)</a:t>
            </a:r>
            <a:r>
              <a:rPr lang="ko-KR" altLang="en-US" dirty="0" smtClean="0"/>
              <a:t>를 요청하고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읽거나 쓰기를 할 경우 </a:t>
            </a:r>
            <a:r>
              <a:rPr lang="en-US" altLang="ko-KR" dirty="0" smtClean="0"/>
              <a:t>LX(X)</a:t>
            </a:r>
            <a:r>
              <a:rPr lang="ko-KR" altLang="en-US" dirty="0" smtClean="0"/>
              <a:t>를 요청한다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다른 트랜잭션이 데이터에 </a:t>
            </a:r>
            <a:r>
              <a:rPr lang="en-US" altLang="ko-KR" dirty="0" smtClean="0"/>
              <a:t>LS(X)</a:t>
            </a:r>
            <a:r>
              <a:rPr lang="ko-KR" altLang="en-US" dirty="0" smtClean="0"/>
              <a:t>을 걸어둔 경우</a:t>
            </a:r>
            <a:r>
              <a:rPr lang="en-US" altLang="ko-KR" dirty="0" smtClean="0"/>
              <a:t>, LS(X)</a:t>
            </a:r>
            <a:r>
              <a:rPr lang="ko-KR" altLang="en-US" dirty="0" smtClean="0"/>
              <a:t>의 요청은 허용하고 </a:t>
            </a:r>
            <a:r>
              <a:rPr lang="en-US" altLang="ko-KR" dirty="0" smtClean="0"/>
              <a:t>LX(X)</a:t>
            </a:r>
            <a:r>
              <a:rPr lang="ko-KR" altLang="en-US" dirty="0" smtClean="0"/>
              <a:t>는 허용하지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다른 트랜잭션이 데이터에 </a:t>
            </a:r>
            <a:r>
              <a:rPr lang="en-US" altLang="ko-KR" dirty="0" smtClean="0"/>
              <a:t>LX(X)</a:t>
            </a:r>
            <a:r>
              <a:rPr lang="ko-KR" altLang="en-US" dirty="0" smtClean="0"/>
              <a:t>을 걸어둔 경우</a:t>
            </a:r>
            <a:r>
              <a:rPr lang="en-US" altLang="ko-KR" dirty="0" smtClean="0"/>
              <a:t>, LS(X)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LX(X) </a:t>
            </a:r>
            <a:r>
              <a:rPr lang="ko-KR" altLang="en-US" dirty="0" smtClean="0"/>
              <a:t>모두 허용하지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트랜잭션이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허용받지</a:t>
            </a:r>
            <a:r>
              <a:rPr lang="ko-KR" altLang="en-US" dirty="0" smtClean="0"/>
              <a:t> 못하면 대기 상태가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992133"/>
              </p:ext>
            </p:extLst>
          </p:nvPr>
        </p:nvGraphicFramePr>
        <p:xfrm>
          <a:off x="755775" y="5018113"/>
          <a:ext cx="7848672" cy="1042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LS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LX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LS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대기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LX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대기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대기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464667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8-4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락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호환행렬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락의</a:t>
            </a:r>
            <a:r>
              <a:rPr kumimoji="0" lang="ko-KR" altLang="en-US" sz="2000" dirty="0">
                <a:solidFill>
                  <a:schemeClr val="tx2"/>
                </a:solidFill>
              </a:rPr>
              <a:t> 유형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352928" cy="2376264"/>
          </a:xfrm>
        </p:spPr>
        <p:txBody>
          <a:bodyPr/>
          <a:lstStyle/>
          <a:p>
            <a:pPr algn="just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 smtClean="0"/>
              <a:t>락킹</a:t>
            </a:r>
            <a:r>
              <a:rPr lang="ko-KR" altLang="en-US" dirty="0" smtClean="0"/>
              <a:t> 기법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걸고 해제하는 시점에 제한을 두지 않으면 두 개의 트랜잭션이 동시에 실행될 때 데이터의 일관성이 깨질 수 있어 이를 방지하는 방법</a:t>
            </a:r>
            <a:endParaRPr lang="en-US" altLang="ko-KR" dirty="0" smtClean="0"/>
          </a:p>
          <a:p>
            <a:pPr algn="just"/>
            <a:endParaRPr lang="en-US" altLang="ko-KR" sz="600" dirty="0" smtClean="0"/>
          </a:p>
          <a:p>
            <a:pPr lvl="1" algn="just"/>
            <a:r>
              <a:rPr lang="ko-KR" altLang="en-US" sz="1400" dirty="0" smtClean="0"/>
              <a:t>확장단계</a:t>
            </a:r>
            <a:r>
              <a:rPr lang="en-US" altLang="ko-KR" sz="1400" dirty="0" smtClean="0"/>
              <a:t>(Growing phase, Expanding phase) : </a:t>
            </a:r>
            <a:r>
              <a:rPr lang="ko-KR" altLang="en-US" sz="1400" dirty="0" smtClean="0"/>
              <a:t>트랜잭션이 필요한 </a:t>
            </a:r>
            <a:r>
              <a:rPr lang="ko-KR" altLang="en-US" sz="1400" dirty="0" err="1" smtClean="0"/>
              <a:t>락을</a:t>
            </a:r>
            <a:r>
              <a:rPr lang="ko-KR" altLang="en-US" sz="1400" dirty="0" smtClean="0"/>
              <a:t> 획득하는 단계로</a:t>
            </a:r>
            <a:r>
              <a:rPr lang="en-US" altLang="ko-KR" sz="1400" dirty="0" smtClean="0"/>
              <a:t>,  </a:t>
            </a:r>
          </a:p>
          <a:p>
            <a:pPr marL="266700" lvl="1" indent="0" algn="just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이 단계에서는 이미 획득한 </a:t>
            </a:r>
            <a:r>
              <a:rPr lang="ko-KR" altLang="en-US" sz="1400" dirty="0" err="1" smtClean="0"/>
              <a:t>락을</a:t>
            </a:r>
            <a:r>
              <a:rPr lang="ko-KR" altLang="en-US" sz="1400" dirty="0" smtClean="0"/>
              <a:t> 해제하지 않음</a:t>
            </a:r>
            <a:endParaRPr lang="en-US" altLang="ko-KR" sz="1400" dirty="0" smtClean="0"/>
          </a:p>
          <a:p>
            <a:pPr lvl="1" algn="just"/>
            <a:r>
              <a:rPr lang="ko-KR" altLang="en-US" sz="1400" dirty="0" smtClean="0"/>
              <a:t>수축단계</a:t>
            </a:r>
            <a:r>
              <a:rPr lang="en-US" altLang="ko-KR" sz="1400" dirty="0" smtClean="0"/>
              <a:t>(Shrinking phase) : </a:t>
            </a:r>
            <a:r>
              <a:rPr lang="ko-KR" altLang="en-US" sz="1400" dirty="0" smtClean="0"/>
              <a:t>트랜잭션이 </a:t>
            </a:r>
            <a:r>
              <a:rPr lang="ko-KR" altLang="en-US" sz="1400" dirty="0" err="1" smtClean="0"/>
              <a:t>락을</a:t>
            </a:r>
            <a:r>
              <a:rPr lang="ko-KR" altLang="en-US" sz="1400" dirty="0" smtClean="0"/>
              <a:t> 해제하는 단계로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단계에서는 새로운 </a:t>
            </a:r>
            <a:r>
              <a:rPr lang="ko-KR" altLang="en-US" sz="1400" dirty="0" err="1" smtClean="0"/>
              <a:t>락을</a:t>
            </a:r>
            <a:r>
              <a:rPr lang="ko-KR" altLang="en-US" sz="1400" dirty="0" smtClean="0"/>
              <a:t>               </a:t>
            </a:r>
            <a:endParaRPr lang="en-US" altLang="ko-KR" sz="1400" dirty="0" smtClean="0"/>
          </a:p>
          <a:p>
            <a:pPr marL="266700" lvl="1" indent="0" algn="just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획득하지 않음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just"/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작업 설명</a:t>
            </a:r>
            <a:r>
              <a:rPr lang="en-US" altLang="ko-KR" dirty="0" smtClean="0"/>
              <a:t>] </a:t>
            </a:r>
            <a:r>
              <a:rPr lang="ko-KR" altLang="en-US" dirty="0" smtClean="0"/>
              <a:t>두 개의 데이터에 두 개의 트랜잭션이 접근하여 갱신하는 작업</a:t>
            </a:r>
            <a:endParaRPr lang="en-US" altLang="ko-KR" dirty="0" smtClean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문제 발생</a:t>
            </a:r>
            <a:r>
              <a:rPr lang="en-US" altLang="ko-KR" dirty="0"/>
              <a:t>] </a:t>
            </a:r>
            <a:r>
              <a:rPr lang="ko-KR" altLang="en-US" dirty="0" err="1"/>
              <a:t>락을</a:t>
            </a:r>
            <a:r>
              <a:rPr lang="ko-KR" altLang="en-US" dirty="0"/>
              <a:t> 사용하되 </a:t>
            </a:r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/>
              <a:t>락킹</a:t>
            </a:r>
            <a:r>
              <a:rPr lang="ko-KR" altLang="en-US" dirty="0"/>
              <a:t> 기법을 사용하지 않을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/>
              <a:t>문제 해결</a:t>
            </a:r>
            <a:r>
              <a:rPr lang="en-US" altLang="ko-KR" dirty="0"/>
              <a:t>] 2</a:t>
            </a:r>
            <a:r>
              <a:rPr lang="ko-KR" altLang="en-US" dirty="0"/>
              <a:t>단계 </a:t>
            </a:r>
            <a:r>
              <a:rPr lang="ko-KR" altLang="en-US" dirty="0" err="1"/>
              <a:t>락킹</a:t>
            </a:r>
            <a:r>
              <a:rPr lang="ko-KR" altLang="en-US" dirty="0"/>
              <a:t> 기법을 사용할 </a:t>
            </a:r>
            <a:r>
              <a:rPr lang="ko-KR" altLang="en-US" dirty="0" smtClean="0"/>
              <a:t>경우</a:t>
            </a:r>
            <a:endParaRPr lang="ko-KR" altLang="en-US" dirty="0"/>
          </a:p>
          <a:p>
            <a:pPr algn="just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2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 </a:t>
            </a:r>
            <a:r>
              <a:rPr kumimoji="0" lang="ko-KR" altLang="en-US" sz="2000" dirty="0" err="1">
                <a:solidFill>
                  <a:schemeClr val="tx2"/>
                </a:solidFill>
              </a:rPr>
              <a:t>락킹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5040560"/>
          </a:xfrm>
        </p:spPr>
        <p:txBody>
          <a:bodyPr/>
          <a:lstStyle/>
          <a:p>
            <a:pPr algn="just"/>
            <a:r>
              <a:rPr lang="en-US" altLang="ko-KR" dirty="0" smtClean="0"/>
              <a:t>[</a:t>
            </a:r>
            <a:r>
              <a:rPr lang="ko-KR" altLang="en-US" dirty="0"/>
              <a:t>문제 발생</a:t>
            </a:r>
            <a:r>
              <a:rPr lang="en-US" altLang="ko-KR" dirty="0"/>
              <a:t>] </a:t>
            </a:r>
            <a:r>
              <a:rPr lang="ko-KR" altLang="en-US" dirty="0" err="1"/>
              <a:t>락을</a:t>
            </a:r>
            <a:r>
              <a:rPr lang="ko-KR" altLang="en-US" dirty="0"/>
              <a:t> 사용하되 </a:t>
            </a:r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/>
              <a:t>락킹</a:t>
            </a:r>
            <a:r>
              <a:rPr lang="ko-KR" altLang="en-US" dirty="0"/>
              <a:t> 기법을 사용하지 않을 </a:t>
            </a:r>
            <a:r>
              <a:rPr lang="ko-KR" altLang="en-US" dirty="0" smtClean="0"/>
              <a:t>경우</a:t>
            </a:r>
            <a:endParaRPr lang="ko-KR" altLang="en-US" dirty="0"/>
          </a:p>
          <a:p>
            <a:pPr algn="just"/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27909"/>
              </p:ext>
            </p:extLst>
          </p:nvPr>
        </p:nvGraphicFramePr>
        <p:xfrm>
          <a:off x="899592" y="2285281"/>
          <a:ext cx="7056784" cy="4024039"/>
        </p:xfrm>
        <a:graphic>
          <a:graphicData uri="http://schemas.openxmlformats.org/drawingml/2006/table">
            <a:tbl>
              <a:tblPr/>
              <a:tblGrid>
                <a:gridCol w="2336500">
                  <a:extLst>
                    <a:ext uri="{9D8B030D-6E8A-4147-A177-3AD203B41FA5}">
                      <a16:colId xmlns:a16="http://schemas.microsoft.com/office/drawing/2014/main" val="1427297979"/>
                    </a:ext>
                  </a:extLst>
                </a:gridCol>
                <a:gridCol w="2336500">
                  <a:extLst>
                    <a:ext uri="{9D8B030D-6E8A-4147-A177-3AD203B41FA5}">
                      <a16:colId xmlns:a16="http://schemas.microsoft.com/office/drawing/2014/main" val="2713792394"/>
                    </a:ext>
                  </a:extLst>
                </a:gridCol>
                <a:gridCol w="2383784">
                  <a:extLst>
                    <a:ext uri="{9D8B030D-6E8A-4147-A177-3AD203B41FA5}">
                      <a16:colId xmlns:a16="http://schemas.microsoft.com/office/drawing/2014/main" val="2840019642"/>
                    </a:ext>
                  </a:extLst>
                </a:gridCol>
              </a:tblGrid>
              <a:tr h="2136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 B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18250"/>
                  </a:ext>
                </a:extLst>
              </a:tr>
              <a:tr h="9588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t1=t1-100;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(t1);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B=1000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741505"/>
                  </a:ext>
                </a:extLst>
              </a:tr>
              <a:tr h="18903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t2=t2*1.1;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(t2);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LX(B)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t2=t2*1.1;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(t2);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UN(B)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A=990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659885"/>
                  </a:ext>
                </a:extLst>
              </a:tr>
              <a:tr h="9588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LX(B)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t1=read_item(B);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t1=t1+100;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B=write_item(t1);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UN(B)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A=990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B=1200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A+B=2190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이므로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제약조건에 위배됨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714" marR="59714" marT="16509" marB="165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396785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2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 </a:t>
            </a:r>
            <a:r>
              <a:rPr kumimoji="0" lang="ko-KR" altLang="en-US" sz="2000" dirty="0" err="1">
                <a:solidFill>
                  <a:schemeClr val="tx2"/>
                </a:solidFill>
              </a:rPr>
              <a:t>락킹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501079" y="1161923"/>
            <a:ext cx="7704137" cy="4105275"/>
          </a:xfrm>
        </p:spPr>
        <p:txBody>
          <a:bodyPr/>
          <a:lstStyle/>
          <a:p>
            <a:pPr latinLnBrk="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트랜잭션의 개념을 이해하고 데이터베이스에서 왜 필요한지 알아본다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latinLnBrk="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트랜잭션 실행 시 동시성 제어가 필요한 이유를 </a:t>
            </a:r>
            <a:r>
              <a:rPr lang="ko-KR" altLang="en-US" sz="1800" b="1" dirty="0" smtClean="0">
                <a:solidFill>
                  <a:srgbClr val="393939"/>
                </a:solidFill>
                <a:latin typeface="+mn-ea"/>
              </a:rPr>
              <a:t>알아보고</a:t>
            </a:r>
            <a:r>
              <a:rPr lang="en-US" altLang="ko-KR" sz="1800" b="1" dirty="0" smtClean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1800" b="1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1800" b="1" dirty="0" smtClean="0">
                <a:solidFill>
                  <a:srgbClr val="393939"/>
                </a:solidFill>
                <a:latin typeface="+mn-ea"/>
              </a:rPr>
              <a:t>                       </a:t>
            </a:r>
            <a:r>
              <a:rPr lang="ko-KR" altLang="en-US" sz="1800" b="1" dirty="0" err="1" smtClean="0">
                <a:solidFill>
                  <a:srgbClr val="393939"/>
                </a:solidFill>
                <a:latin typeface="+mn-ea"/>
              </a:rPr>
              <a:t>락킹을</a:t>
            </a:r>
            <a:r>
              <a:rPr lang="ko-KR" altLang="en-US" sz="1800" b="1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이용한 동시성 제어 기법에 대해 알아본다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 </a:t>
            </a:r>
          </a:p>
          <a:p>
            <a:pPr latinLnBrk="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800" b="1" dirty="0" err="1">
                <a:solidFill>
                  <a:srgbClr val="393939"/>
                </a:solidFill>
                <a:latin typeface="+mn-ea"/>
              </a:rPr>
              <a:t>락킹보다</a:t>
            </a: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 완화된 방법으로 트랜잭션의 동시성을 높이는 트랜잭션 고립 수준에 대해 알아본다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latinLnBrk="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+mn-ea"/>
              </a:rPr>
              <a:t>데이터베이스 시스템에 문제가 생길 때의 복구 방법을 알아본다</a:t>
            </a:r>
            <a:r>
              <a:rPr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  <a:endParaRPr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5112568"/>
          </a:xfrm>
        </p:spPr>
        <p:txBody>
          <a:bodyPr/>
          <a:lstStyle/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문제 해결</a:t>
            </a:r>
            <a:r>
              <a:rPr lang="en-US" altLang="ko-KR" dirty="0" smtClean="0"/>
              <a:t>] 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락킹</a:t>
            </a:r>
            <a:r>
              <a:rPr lang="ko-KR" altLang="en-US" dirty="0" smtClean="0"/>
              <a:t> 기법을 사용할 경우</a:t>
            </a:r>
          </a:p>
          <a:p>
            <a:pPr algn="just"/>
            <a:endParaRPr lang="ko-KR" altLang="en-US" dirty="0"/>
          </a:p>
          <a:p>
            <a:pPr algn="just"/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95508"/>
              </p:ext>
            </p:extLst>
          </p:nvPr>
        </p:nvGraphicFramePr>
        <p:xfrm>
          <a:off x="971600" y="2204864"/>
          <a:ext cx="7128792" cy="4356400"/>
        </p:xfrm>
        <a:graphic>
          <a:graphicData uri="http://schemas.openxmlformats.org/drawingml/2006/table">
            <a:tbl>
              <a:tblPr/>
              <a:tblGrid>
                <a:gridCol w="2376264">
                  <a:extLst>
                    <a:ext uri="{9D8B030D-6E8A-4147-A177-3AD203B41FA5}">
                      <a16:colId xmlns:a16="http://schemas.microsoft.com/office/drawing/2014/main" val="243775341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81991380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540438765"/>
                    </a:ext>
                  </a:extLst>
                </a:gridCol>
              </a:tblGrid>
              <a:tr h="2076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 B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62099"/>
                  </a:ext>
                </a:extLst>
              </a:tr>
              <a:tr h="7426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t1=t1-100;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(t1);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B=1000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690900"/>
                  </a:ext>
                </a:extLst>
              </a:tr>
              <a:tr h="38598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대기상태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13153"/>
                  </a:ext>
                </a:extLst>
              </a:tr>
              <a:tr h="10993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LX(B)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t1=read_item(B);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t1=t1+100;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B=write_item(t1);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UN(A)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UN(B)</a:t>
                      </a:r>
                      <a:endParaRPr lang="fr-F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414691"/>
                  </a:ext>
                </a:extLst>
              </a:tr>
              <a:tr h="18127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t2=t2*1.1;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(t2);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LX(B)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t2=t2*1.1;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write_item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(t2);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UN(B)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A=990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B=1210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A+B=2200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이므로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제약조건을 지킴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313" marR="54313" marT="15016" marB="150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56504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2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 </a:t>
            </a:r>
            <a:r>
              <a:rPr kumimoji="0" lang="ko-KR" altLang="en-US" sz="2000" dirty="0" err="1">
                <a:solidFill>
                  <a:schemeClr val="tx2"/>
                </a:solidFill>
              </a:rPr>
              <a:t>락킹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4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280920" cy="4179292"/>
          </a:xfrm>
        </p:spPr>
        <p:txBody>
          <a:bodyPr/>
          <a:lstStyle/>
          <a:p>
            <a:r>
              <a:rPr lang="ko-KR" altLang="en-US" dirty="0" smtClean="0"/>
              <a:t>두 개 이상의 트랜잭션이 각각 자신의 데이터에 대하여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획득하고 상대방 데이터에 대해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요청하면 무한 대기 상태에 빠질 수 있는 현상으로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교착상태라고도 함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작업 설명</a:t>
            </a:r>
            <a:r>
              <a:rPr lang="en-US" altLang="ko-KR" dirty="0" smtClean="0"/>
              <a:t>] </a:t>
            </a:r>
            <a:r>
              <a:rPr lang="ko-KR" altLang="en-US" dirty="0" smtClean="0"/>
              <a:t>두 개의 데이터에 두 개의 트랜잭션이 접근하여 갱신하는 작업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문제 발생</a:t>
            </a:r>
            <a:r>
              <a:rPr lang="en-US" altLang="ko-KR" dirty="0" smtClean="0"/>
              <a:t>] Oracle DBMS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데드락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문제 해결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데드락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일반적으로 </a:t>
            </a:r>
            <a:r>
              <a:rPr lang="ko-KR" altLang="en-US" sz="1400" dirty="0" err="1" smtClean="0"/>
              <a:t>데드락이</a:t>
            </a:r>
            <a:r>
              <a:rPr lang="ko-KR" altLang="en-US" sz="1400" dirty="0" smtClean="0"/>
              <a:t> 발생하면 </a:t>
            </a:r>
            <a:r>
              <a:rPr lang="en-US" altLang="ko-KR" sz="1400" dirty="0" smtClean="0"/>
              <a:t>DBMS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T1 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T2</a:t>
            </a:r>
            <a:r>
              <a:rPr lang="ko-KR" altLang="en-US" sz="1400" dirty="0" smtClean="0"/>
              <a:t>의 작업 중 하나를 강제로 중지시킴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그 결과 나머지 트랜잭션은 정상적으로 실행됨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이때 중지시키는 트랜잭션에서 변경한 데이터는 원래 상태로 되돌려 놓음</a:t>
            </a:r>
            <a:endParaRPr lang="ko-KR" altLang="en-US" sz="14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데드락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67991"/>
              </p:ext>
            </p:extLst>
          </p:nvPr>
        </p:nvGraphicFramePr>
        <p:xfrm>
          <a:off x="1043608" y="1384324"/>
          <a:ext cx="7344816" cy="4852988"/>
        </p:xfrm>
        <a:graphic>
          <a:graphicData uri="http://schemas.openxmlformats.org/drawingml/2006/table">
            <a:tbl>
              <a:tblPr/>
              <a:tblGrid>
                <a:gridCol w="3672408">
                  <a:extLst>
                    <a:ext uri="{9D8B030D-6E8A-4147-A177-3AD203B41FA5}">
                      <a16:colId xmlns:a16="http://schemas.microsoft.com/office/drawing/2014/main" val="148181105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3639140783"/>
                    </a:ext>
                  </a:extLst>
                </a:gridCol>
              </a:tblGrid>
              <a:tr h="24324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41345"/>
                  </a:ext>
                </a:extLst>
              </a:tr>
              <a:tr h="1091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price=price+100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193294"/>
                  </a:ext>
                </a:extLst>
              </a:tr>
              <a:tr h="1091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price=price*1.1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317554"/>
                  </a:ext>
                </a:extLst>
              </a:tr>
              <a:tr h="8795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price=price+100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대기상태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065277"/>
                  </a:ext>
                </a:extLst>
              </a:tr>
              <a:tr h="13037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price=price*1.1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Error Code: 1213. Deadlock found when trying to get lock; try restarting transaction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117517"/>
                  </a:ext>
                </a:extLst>
              </a:tr>
              <a:tr h="24324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6338" marR="56338" marT="15576" marB="15576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69824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6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dirty="0" err="1"/>
              <a:t>락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844824"/>
            <a:ext cx="4431832" cy="23925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3768" y="45091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대기 그래프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4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EA551A-C559-4B16-A9D9-68CDB1A9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68" y="1268760"/>
            <a:ext cx="7919864" cy="396402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808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589559"/>
            <a:ext cx="4485523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03.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트랜잭션 고립 수준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381647"/>
            <a:ext cx="6840760" cy="14073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동시 실행 문제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고립 수준 명령어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고립 수준 실습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트랜잭션 고립 수준</a:t>
            </a:r>
            <a:endParaRPr lang="en-US" altLang="ko-KR" dirty="0"/>
          </a:p>
        </p:txBody>
      </p:sp>
      <p:graphicFrame>
        <p:nvGraphicFramePr>
          <p:cNvPr id="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415493"/>
              </p:ext>
            </p:extLst>
          </p:nvPr>
        </p:nvGraphicFramePr>
        <p:xfrm>
          <a:off x="611759" y="1967104"/>
          <a:ext cx="7848674" cy="138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45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 문제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동시접근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1]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읽음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읽기만 하면 아무 문제가 없음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2]</a:t>
                      </a:r>
                      <a:endParaRPr lang="ko-KR" altLang="en-US" sz="1200" b="1" dirty="0">
                        <a:solidFill>
                          <a:srgbClr val="0000C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읽기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오손 읽기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반복불가능 읽기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유령 데이터 읽기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 혹은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 선택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4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3]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쓰기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갱신손실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절대 허용하면 안 됨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허용불가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(LOCK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을 이용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159566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트랜잭션의 읽기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(read)/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쓰기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(write)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시나리오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3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트랜잭션 </a:t>
            </a:r>
            <a:r>
              <a:rPr lang="ko-KR" altLang="en-US" dirty="0"/>
              <a:t>동시 실행 문제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오손 읽기</a:t>
            </a:r>
            <a:r>
              <a:rPr lang="en-US" altLang="ko-KR" sz="2000" dirty="0">
                <a:solidFill>
                  <a:schemeClr val="tx2"/>
                </a:solidFill>
              </a:rPr>
              <a:t>(dirty read)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 smtClean="0"/>
              <a:t>읽기 작업을 하는 트랜잭션 </a:t>
            </a:r>
            <a:r>
              <a:rPr lang="en-US" altLang="ko-KR" sz="1400" b="0" dirty="0" smtClean="0"/>
              <a:t>1</a:t>
            </a:r>
            <a:r>
              <a:rPr lang="ko-KR" altLang="en-US" sz="1400" b="0" dirty="0" smtClean="0"/>
              <a:t>이 쓰기 작업을 하는 트랜잭션 </a:t>
            </a:r>
            <a:r>
              <a:rPr lang="en-US" altLang="ko-KR" sz="1400" b="0" dirty="0" smtClean="0"/>
              <a:t>2</a:t>
            </a:r>
            <a:r>
              <a:rPr lang="ko-KR" altLang="en-US" sz="1400" b="0" dirty="0" smtClean="0"/>
              <a:t>가 작업한 중간 데이터를 읽기      때문에 생기는 문제</a:t>
            </a:r>
            <a:endParaRPr lang="en-US" altLang="ko-KR" sz="1400" b="0" dirty="0" smtClean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 smtClean="0"/>
              <a:t>작업 중인 트랜잭션 </a:t>
            </a:r>
            <a:r>
              <a:rPr lang="en-US" altLang="ko-KR" sz="1400" b="0" dirty="0" smtClean="0"/>
              <a:t>2</a:t>
            </a:r>
            <a:r>
              <a:rPr lang="ko-KR" altLang="en-US" sz="1400" b="0" dirty="0" smtClean="0"/>
              <a:t>가 어떤 이유에서 작업을 철회</a:t>
            </a:r>
            <a:r>
              <a:rPr lang="en-US" altLang="ko-KR" sz="1400" b="0" dirty="0" smtClean="0"/>
              <a:t>(ROLLBACK)</a:t>
            </a:r>
            <a:r>
              <a:rPr lang="ko-KR" altLang="en-US" sz="1400" b="0" dirty="0" smtClean="0"/>
              <a:t>할 경우 트랜잭션 </a:t>
            </a:r>
            <a:r>
              <a:rPr lang="en-US" altLang="ko-KR" sz="1400" b="0" dirty="0" smtClean="0"/>
              <a:t>1</a:t>
            </a:r>
            <a:r>
              <a:rPr lang="ko-KR" altLang="en-US" sz="1400" b="0" dirty="0" smtClean="0"/>
              <a:t>은 무효가 된 데이터를 읽게 되고 잘못된 결과를 도출하는 현상</a:t>
            </a:r>
            <a:endParaRPr lang="en-US" altLang="ko-KR" sz="14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800" b="0" dirty="0" smtClean="0"/>
          </a:p>
          <a:p>
            <a:pPr>
              <a:buFont typeface="맑은 고딕" panose="020B0503020000020004" pitchFamily="50" charset="-127"/>
              <a:buChar char="■"/>
            </a:pPr>
            <a:r>
              <a:rPr lang="ko-KR" altLang="en-US" sz="1400" dirty="0" smtClean="0"/>
              <a:t>오손 읽기</a:t>
            </a:r>
            <a:r>
              <a:rPr lang="en-US" altLang="ko-KR" sz="1400" dirty="0" smtClean="0"/>
              <a:t>(dirty read)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실험하기 위한 </a:t>
            </a:r>
            <a:r>
              <a:rPr lang="ko-KR" altLang="en-US" sz="1400" dirty="0" err="1" smtClean="0"/>
              <a:t>실습테이블</a:t>
            </a:r>
            <a:r>
              <a:rPr lang="ko-KR" altLang="en-US" sz="1400" dirty="0" smtClean="0"/>
              <a:t> 생성</a:t>
            </a:r>
            <a:r>
              <a:rPr lang="en-US" altLang="ko-KR" sz="1400" dirty="0" smtClean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989" y="3429000"/>
            <a:ext cx="7632848" cy="3284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/* </a:t>
            </a:r>
            <a:r>
              <a:rPr lang="ko-KR" altLang="en-US" sz="1200" dirty="0" smtClean="0">
                <a:latin typeface="+mn-ea"/>
                <a:ea typeface="+mn-ea"/>
              </a:rPr>
              <a:t>실습 테이블 생성 *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Drop TABLE Users;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CREATE TABLE Users (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id 	  INTEGER,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name 	  VARCHAR2(20),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age 	  NUMBER);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INSERT INTO Users VALUES (1, 'HONG GILDONG', 30);</a:t>
            </a:r>
          </a:p>
          <a:p>
            <a:pPr>
              <a:lnSpc>
                <a:spcPct val="14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SELECT *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FROM  Users;</a:t>
            </a:r>
          </a:p>
          <a:p>
            <a:pPr>
              <a:lnSpc>
                <a:spcPct val="14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COMMIT;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661248"/>
            <a:ext cx="1656184" cy="40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작업 설명</a:t>
            </a:r>
            <a:r>
              <a:rPr lang="en-US" altLang="ko-KR" dirty="0"/>
              <a:t>] </a:t>
            </a:r>
            <a:r>
              <a:rPr lang="ko-KR" altLang="en-US" dirty="0"/>
              <a:t>두 개의 트랜잭션을 동시에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/>
              <a:t>트랜잭션 </a:t>
            </a:r>
            <a:r>
              <a:rPr lang="en-US" altLang="ko-KR" sz="1400" dirty="0"/>
              <a:t>T1, T2</a:t>
            </a:r>
            <a:r>
              <a:rPr lang="ko-KR" altLang="en-US" sz="1400" dirty="0">
                <a:latin typeface="+mn-ea"/>
              </a:rPr>
              <a:t>가 동시에 </a:t>
            </a:r>
            <a:r>
              <a:rPr lang="ko-KR" altLang="en-US" sz="1400" dirty="0" smtClean="0">
                <a:latin typeface="+mn-ea"/>
              </a:rPr>
              <a:t>실행됨</a:t>
            </a:r>
            <a:endParaRPr lang="en-US" altLang="ko-KR" sz="1400" dirty="0" smtClean="0">
              <a:latin typeface="+mn-ea"/>
            </a:endParaRPr>
          </a:p>
          <a:p>
            <a:pPr lvl="1" algn="just"/>
            <a:r>
              <a:rPr lang="en-US" altLang="ko-KR" sz="1400" dirty="0" smtClean="0">
                <a:latin typeface="+mn-ea"/>
              </a:rPr>
              <a:t>T1</a:t>
            </a:r>
            <a:r>
              <a:rPr lang="ko-KR" altLang="en-US" sz="1400" dirty="0">
                <a:latin typeface="+mn-ea"/>
              </a:rPr>
              <a:t>은 읽기만 하고 </a:t>
            </a:r>
            <a:r>
              <a:rPr lang="en-US" altLang="ko-KR" sz="1400" dirty="0">
                <a:latin typeface="+mn-ea"/>
              </a:rPr>
              <a:t>T2</a:t>
            </a:r>
            <a:r>
              <a:rPr lang="ko-KR" altLang="en-US" sz="1400" dirty="0">
                <a:latin typeface="+mn-ea"/>
              </a:rPr>
              <a:t>는 쓰기를 </a:t>
            </a:r>
            <a:r>
              <a:rPr lang="ko-KR" altLang="en-US" sz="1400" dirty="0" smtClean="0">
                <a:latin typeface="+mn-ea"/>
              </a:rPr>
              <a:t>함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 lvl="1" algn="just"/>
            <a:r>
              <a:rPr lang="en-US" altLang="ko-KR" sz="1400" dirty="0" smtClean="0">
                <a:latin typeface="+mn-ea"/>
              </a:rPr>
              <a:t>T1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T2</a:t>
            </a:r>
            <a:r>
              <a:rPr lang="ko-KR" altLang="en-US" sz="1400" dirty="0">
                <a:latin typeface="+mn-ea"/>
              </a:rPr>
              <a:t>가 </a:t>
            </a:r>
            <a:r>
              <a:rPr lang="ko-KR" altLang="en-US" sz="1400" dirty="0" smtClean="0">
                <a:latin typeface="+mn-ea"/>
              </a:rPr>
              <a:t>변경한 데이터를 읽어와 작업하는데</a:t>
            </a:r>
            <a:r>
              <a:rPr lang="en-US" altLang="ko-KR" sz="1400" dirty="0">
                <a:latin typeface="+mn-ea"/>
              </a:rPr>
              <a:t>, T2</a:t>
            </a:r>
            <a:r>
              <a:rPr lang="ko-KR" altLang="en-US" sz="1400" dirty="0">
                <a:latin typeface="+mn-ea"/>
              </a:rPr>
              <a:t>가 작업 중 철회</a:t>
            </a:r>
            <a:r>
              <a:rPr lang="en-US" altLang="ko-KR" sz="1400" dirty="0">
                <a:latin typeface="+mn-ea"/>
              </a:rPr>
              <a:t>(ROLLBACK)</a:t>
            </a:r>
            <a:r>
              <a:rPr lang="ko-KR" altLang="en-US" sz="1400" dirty="0">
                <a:latin typeface="+mn-ea"/>
              </a:rPr>
              <a:t>를 하게 </a:t>
            </a:r>
            <a:r>
              <a:rPr lang="ko-KR" altLang="en-US" sz="1400" dirty="0" smtClean="0">
                <a:latin typeface="+mn-ea"/>
              </a:rPr>
              <a:t>됨</a:t>
            </a:r>
            <a:endParaRPr lang="en-US" altLang="ko-KR" sz="1400" dirty="0" smtClean="0">
              <a:latin typeface="+mn-ea"/>
            </a:endParaRPr>
          </a:p>
          <a:p>
            <a:pPr lvl="1" algn="just">
              <a:buNone/>
            </a:pPr>
            <a:endParaRPr lang="en-US" altLang="ko-KR" dirty="0">
              <a:latin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문제 발생</a:t>
            </a:r>
            <a:r>
              <a:rPr lang="en-US" altLang="ko-KR" dirty="0"/>
              <a:t>] </a:t>
            </a:r>
            <a:r>
              <a:rPr lang="ko-KR" altLang="en-US" dirty="0"/>
              <a:t>오손 읽기</a:t>
            </a:r>
            <a:endParaRPr lang="en-US" altLang="ko-KR" dirty="0"/>
          </a:p>
          <a:p>
            <a:pPr lvl="1" algn="just"/>
            <a:r>
              <a:rPr lang="en-US" altLang="ko-KR" sz="1400" dirty="0" smtClean="0"/>
              <a:t>T2</a:t>
            </a:r>
            <a:r>
              <a:rPr lang="ko-KR" altLang="en-US" sz="1400" dirty="0"/>
              <a:t>가 변경한 데이터를 </a:t>
            </a:r>
            <a:r>
              <a:rPr lang="en-US" altLang="ko-KR" sz="1400" dirty="0"/>
              <a:t>T1</a:t>
            </a:r>
            <a:r>
              <a:rPr lang="ko-KR" altLang="en-US" sz="1400" dirty="0"/>
              <a:t>이 읽은 후 어떤 원인으로 인하여 </a:t>
            </a:r>
            <a:r>
              <a:rPr lang="en-US" altLang="ko-KR" sz="1400" dirty="0"/>
              <a:t>T2</a:t>
            </a:r>
            <a:r>
              <a:rPr lang="ko-KR" altLang="en-US" sz="1400" dirty="0"/>
              <a:t>가 스스로 철회</a:t>
            </a:r>
            <a:r>
              <a:rPr lang="en-US" altLang="ko-KR" sz="1400" dirty="0"/>
              <a:t>(ROLLBACK)</a:t>
            </a:r>
            <a:r>
              <a:rPr lang="ko-KR" altLang="en-US" sz="1400" dirty="0"/>
              <a:t>를 하게 됨</a:t>
            </a:r>
            <a:r>
              <a:rPr lang="en-US" altLang="ko-KR" sz="1400" dirty="0" smtClean="0"/>
              <a:t>                  </a:t>
            </a:r>
          </a:p>
          <a:p>
            <a:pPr lvl="1" algn="just"/>
            <a:r>
              <a:rPr lang="ko-KR" altLang="en-US" sz="1400" dirty="0" smtClean="0"/>
              <a:t>철회를 </a:t>
            </a:r>
            <a:r>
              <a:rPr lang="ko-KR" altLang="en-US" sz="1400" dirty="0"/>
              <a:t>하면 </a:t>
            </a:r>
            <a:r>
              <a:rPr lang="en-US" altLang="ko-KR" sz="1400" dirty="0"/>
              <a:t>T2</a:t>
            </a:r>
            <a:r>
              <a:rPr lang="ko-KR" altLang="en-US" sz="1400" dirty="0"/>
              <a:t>의 작업은 없던 일이 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은 </a:t>
            </a:r>
            <a:r>
              <a:rPr lang="en-US" altLang="ko-KR" sz="1400" dirty="0"/>
              <a:t>T2</a:t>
            </a:r>
            <a:r>
              <a:rPr lang="ko-KR" altLang="en-US" sz="1400" dirty="0"/>
              <a:t>가 종료하지 않은 상태에서 </a:t>
            </a:r>
            <a:r>
              <a:rPr lang="en-US" altLang="ko-KR" sz="1400" dirty="0"/>
              <a:t>T2</a:t>
            </a:r>
            <a:r>
              <a:rPr lang="ko-KR" altLang="en-US" sz="1400" dirty="0"/>
              <a:t>가 변경한 데이터를 보고 </a:t>
            </a:r>
            <a:r>
              <a:rPr lang="ko-KR" altLang="en-US" sz="1400" dirty="0" smtClean="0"/>
              <a:t>작업을 </a:t>
            </a:r>
            <a:r>
              <a:rPr lang="ko-KR" altLang="en-US" sz="1400" dirty="0"/>
              <a:t>하게 된 </a:t>
            </a:r>
            <a:r>
              <a:rPr lang="ko-KR" altLang="en-US" sz="1400" dirty="0" smtClean="0"/>
              <a:t>것임</a:t>
            </a:r>
            <a:endParaRPr lang="en-US" altLang="ko-KR" sz="1400" dirty="0" smtClean="0"/>
          </a:p>
          <a:p>
            <a:pPr lvl="1" algn="just"/>
            <a:r>
              <a:rPr lang="ko-KR" altLang="en-US" sz="1400" dirty="0" smtClean="0"/>
              <a:t>다음은 트랜잭션 </a:t>
            </a:r>
            <a:r>
              <a:rPr lang="en-US" altLang="ko-KR" sz="1400" dirty="0" smtClean="0"/>
              <a:t>T2</a:t>
            </a:r>
            <a:r>
              <a:rPr lang="ko-KR" altLang="en-US" sz="1400" dirty="0" smtClean="0"/>
              <a:t>가 홍길동의 나이를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21</a:t>
            </a:r>
            <a:r>
              <a:rPr lang="ko-KR" altLang="en-US" sz="1400" dirty="0" smtClean="0"/>
              <a:t>로 변경한 후 철회</a:t>
            </a:r>
            <a:r>
              <a:rPr lang="en-US" altLang="ko-KR" sz="1400" dirty="0" smtClean="0"/>
              <a:t>(ROLLBACK)</a:t>
            </a:r>
            <a:r>
              <a:rPr lang="ko-KR" altLang="en-US" sz="1400" dirty="0" smtClean="0"/>
              <a:t>하여</a:t>
            </a:r>
            <a:r>
              <a:rPr lang="en-US" altLang="ko-KR" sz="1400" dirty="0" smtClean="0"/>
              <a:t>,                          </a:t>
            </a:r>
            <a:r>
              <a:rPr lang="ko-KR" altLang="en-US" sz="1400" dirty="0" smtClean="0"/>
              <a:t>트랜잭션 </a:t>
            </a:r>
            <a:r>
              <a:rPr lang="en-US" altLang="ko-KR" sz="1400" dirty="0" smtClean="0"/>
              <a:t>T1</a:t>
            </a:r>
            <a:r>
              <a:rPr lang="ko-KR" altLang="en-US" sz="1400" dirty="0" smtClean="0"/>
              <a:t>에게 오류를 발생시킨 예이다</a:t>
            </a:r>
            <a:r>
              <a:rPr lang="en-US" altLang="ko-KR" sz="1400" dirty="0" smtClean="0"/>
              <a:t>.</a:t>
            </a:r>
          </a:p>
          <a:p>
            <a:pPr algn="just">
              <a:lnSpc>
                <a:spcPct val="100000"/>
              </a:lnSpc>
            </a:pPr>
            <a:endParaRPr lang="en-US" altLang="ko-KR" dirty="0" smtClean="0"/>
          </a:p>
          <a:p>
            <a:pPr algn="just">
              <a:lnSpc>
                <a:spcPct val="100000"/>
              </a:lnSpc>
            </a:pPr>
            <a:endParaRPr lang="en-US" altLang="ko-KR" dirty="0" smtClean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5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18086" y="1374508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* </a:t>
            </a:r>
            <a:r>
              <a:rPr lang="en-US" altLang="ko-KR" sz="1200" dirty="0">
                <a:ea typeface="맑은 고딕" panose="020B0503020000020004" pitchFamily="50" charset="-127"/>
              </a:rPr>
              <a:t>MySQL </a:t>
            </a:r>
            <a:r>
              <a:rPr lang="ko-KR" altLang="en-US" sz="1200" dirty="0">
                <a:ea typeface="맑은 고딕" panose="020B0503020000020004" pitchFamily="50" charset="-127"/>
              </a:rPr>
              <a:t>실습 가능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614"/>
              </p:ext>
            </p:extLst>
          </p:nvPr>
        </p:nvGraphicFramePr>
        <p:xfrm>
          <a:off x="718086" y="1703861"/>
          <a:ext cx="7814354" cy="4869895"/>
        </p:xfrm>
        <a:graphic>
          <a:graphicData uri="http://schemas.openxmlformats.org/drawingml/2006/table">
            <a:tbl>
              <a:tblPr/>
              <a:tblGrid>
                <a:gridCol w="3907177">
                  <a:extLst>
                    <a:ext uri="{9D8B030D-6E8A-4147-A177-3AD203B41FA5}">
                      <a16:colId xmlns:a16="http://schemas.microsoft.com/office/drawing/2014/main" val="373422510"/>
                    </a:ext>
                  </a:extLst>
                </a:gridCol>
                <a:gridCol w="3907177">
                  <a:extLst>
                    <a:ext uri="{9D8B030D-6E8A-4147-A177-3AD203B41FA5}">
                      <a16:colId xmlns:a16="http://schemas.microsoft.com/office/drawing/2014/main" val="2456063194"/>
                    </a:ext>
                  </a:extLst>
                </a:gridCol>
              </a:tblGrid>
              <a:tr h="3646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읽는 트랜잭션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UNCOMMITTED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쓰는 트랜잭션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8344"/>
                  </a:ext>
                </a:extLst>
              </a:tr>
              <a:tr h="12228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UNCOMMITTED;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50" dirty="0"/>
                    </a:p>
                  </a:txBody>
                  <a:tcPr marL="58246" marR="58246" marT="29123" marB="29123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17795"/>
                  </a:ext>
                </a:extLst>
              </a:tr>
              <a:tr h="18282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SQL_SAFE_UPDATES=0;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Users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age=21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470105"/>
                  </a:ext>
                </a:extLst>
              </a:tr>
              <a:tr h="5743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50" dirty="0"/>
                    </a:p>
                  </a:txBody>
                  <a:tcPr marL="58246" marR="58246" marT="29123" marB="29123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90601"/>
                  </a:ext>
                </a:extLst>
              </a:tr>
              <a:tr h="1930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ROLLBACK;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50759"/>
                  </a:ext>
                </a:extLst>
              </a:tr>
              <a:tr h="658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1257" marR="41257" marT="11406" marB="114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50" dirty="0"/>
                    </a:p>
                  </a:txBody>
                  <a:tcPr marL="58246" marR="58246" marT="29123" marB="29123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7481552"/>
                  </a:ext>
                </a:extLst>
              </a:tr>
            </a:tbl>
          </a:graphicData>
        </a:graphic>
      </p:graphicFrame>
      <p:pic>
        <p:nvPicPr>
          <p:cNvPr id="8196" name="_x400610216" descr="EMB0000209c0d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53795" r="63133" b="40831"/>
          <a:stretch>
            <a:fillRect/>
          </a:stretch>
        </p:blipFill>
        <p:spPr bwMode="auto">
          <a:xfrm>
            <a:off x="2564408" y="6018831"/>
            <a:ext cx="1824115" cy="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400612952" descr="EMB0000209c0dc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6" t="53569" r="63063" b="40596"/>
          <a:stretch>
            <a:fillRect/>
          </a:stretch>
        </p:blipFill>
        <p:spPr bwMode="auto">
          <a:xfrm>
            <a:off x="2564408" y="5269035"/>
            <a:ext cx="1718142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_x400615688" descr="EMB0000209c0d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53630" r="63266" b="40619"/>
          <a:stretch>
            <a:fillRect/>
          </a:stretch>
        </p:blipFill>
        <p:spPr bwMode="auto">
          <a:xfrm>
            <a:off x="6774407" y="4663255"/>
            <a:ext cx="172615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400616192" descr="EMB0000209c0dc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53618" r="62964" b="40941"/>
          <a:stretch>
            <a:fillRect/>
          </a:stretch>
        </p:blipFill>
        <p:spPr bwMode="auto">
          <a:xfrm>
            <a:off x="2927295" y="2846660"/>
            <a:ext cx="1657139" cy="3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오손 읽기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2549096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01.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트랜잭션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트랜잭션의 개념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트랜잭션의 성질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트랜잭션과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5124"/>
            <a:ext cx="8064896" cy="4532188"/>
          </a:xfrm>
        </p:spPr>
        <p:txBody>
          <a:bodyPr/>
          <a:lstStyle/>
          <a:p>
            <a:pPr algn="just"/>
            <a:r>
              <a:rPr lang="ko-KR" altLang="en-US" dirty="0" smtClean="0"/>
              <a:t>반복불가능 읽기</a:t>
            </a:r>
            <a:r>
              <a:rPr lang="en-US" altLang="ko-KR" dirty="0" smtClean="0"/>
              <a:t>(non-repeatable read) 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데이터를 읽고 트랜잭션 </a:t>
            </a:r>
            <a:r>
              <a:rPr lang="en-US" altLang="ko-KR" sz="1400" b="0" dirty="0"/>
              <a:t>2</a:t>
            </a:r>
            <a:r>
              <a:rPr lang="ko-KR" altLang="en-US" sz="1400" b="0" dirty="0"/>
              <a:t>가 데이터를 쓰고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갱신</a:t>
            </a:r>
            <a:r>
              <a:rPr lang="en-US" altLang="ko-KR" sz="1400" b="0" dirty="0"/>
              <a:t>, UPDATE) </a:t>
            </a: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다시 한 번 데이터를 읽을 때 생기는 문제</a:t>
            </a:r>
            <a:endParaRPr lang="en-US" altLang="ko-KR" sz="1400" b="0" dirty="0"/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읽기 작업을 다시 한 번 반복할 경우 이전의 결과와 다른 결과가 나오는 현상</a:t>
            </a:r>
            <a:endParaRPr lang="en-US" altLang="ko-KR" sz="1400" b="0" dirty="0"/>
          </a:p>
          <a:p>
            <a:pPr algn="just"/>
            <a:endParaRPr lang="en-US" altLang="ko-KR" dirty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반복불가능 읽기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5124"/>
            <a:ext cx="8064896" cy="4532188"/>
          </a:xfrm>
        </p:spPr>
        <p:txBody>
          <a:bodyPr/>
          <a:lstStyle/>
          <a:p>
            <a:pPr algn="just"/>
            <a:r>
              <a:rPr lang="en-US" altLang="ko-KR" dirty="0" smtClean="0"/>
              <a:t>[</a:t>
            </a:r>
            <a:r>
              <a:rPr lang="ko-KR" altLang="en-US" dirty="0"/>
              <a:t>작업 설명</a:t>
            </a:r>
            <a:r>
              <a:rPr lang="en-US" altLang="ko-KR" dirty="0"/>
              <a:t>] </a:t>
            </a:r>
            <a:r>
              <a:rPr lang="ko-KR" altLang="en-US" dirty="0"/>
              <a:t>두 개의 트랜잭션을 동시에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/>
              <a:t>트랜잭션 </a:t>
            </a:r>
            <a:r>
              <a:rPr lang="en-US" altLang="ko-KR" sz="1400" dirty="0"/>
              <a:t>T1, T2</a:t>
            </a:r>
            <a:r>
              <a:rPr lang="ko-KR" altLang="en-US" sz="1400" dirty="0"/>
              <a:t>가 동시에 </a:t>
            </a:r>
            <a:r>
              <a:rPr lang="ko-KR" altLang="en-US" sz="1400" dirty="0" smtClean="0"/>
              <a:t>실행됨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은 읽기만 하고 </a:t>
            </a:r>
            <a:r>
              <a:rPr lang="en-US" altLang="ko-KR" sz="1400" dirty="0"/>
              <a:t>T2</a:t>
            </a:r>
            <a:r>
              <a:rPr lang="ko-KR" altLang="en-US" sz="1400" dirty="0"/>
              <a:t>는 쓰기</a:t>
            </a:r>
            <a:r>
              <a:rPr lang="en-US" altLang="ko-KR" sz="1400" dirty="0"/>
              <a:t>(</a:t>
            </a:r>
            <a:r>
              <a:rPr lang="ko-KR" altLang="en-US" sz="1400" dirty="0"/>
              <a:t>갱신</a:t>
            </a:r>
            <a:r>
              <a:rPr lang="en-US" altLang="ko-KR" sz="1400" dirty="0"/>
              <a:t>, UPDATE)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은 데이터를 </a:t>
            </a:r>
            <a:r>
              <a:rPr lang="ko-KR" altLang="en-US" sz="1400" dirty="0" smtClean="0"/>
              <a:t>읽고 작업을 </a:t>
            </a:r>
            <a:r>
              <a:rPr lang="ko-KR" altLang="en-US" sz="1400" dirty="0"/>
              <a:t>한 후</a:t>
            </a:r>
            <a:r>
              <a:rPr lang="en-US" altLang="ko-KR" sz="1400" dirty="0"/>
              <a:t>, T2</a:t>
            </a:r>
            <a:r>
              <a:rPr lang="ko-KR" altLang="en-US" sz="1400" dirty="0"/>
              <a:t>가 변경한 데이터를 다시 한 번 읽어와 작업을 </a:t>
            </a:r>
            <a:r>
              <a:rPr lang="ko-KR" altLang="en-US" sz="1400" dirty="0" smtClean="0"/>
              <a:t>함</a:t>
            </a:r>
            <a:endParaRPr lang="en-US" altLang="ko-KR" sz="1400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문제 발생</a:t>
            </a:r>
            <a:r>
              <a:rPr lang="en-US" altLang="ko-KR" dirty="0"/>
              <a:t>] </a:t>
            </a:r>
            <a:r>
              <a:rPr lang="ko-KR" altLang="en-US" dirty="0"/>
              <a:t>반복불가능 읽기</a:t>
            </a:r>
            <a:endParaRPr lang="en-US" altLang="ko-KR" dirty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이 데이터를 읽고 작업하던 중 </a:t>
            </a:r>
            <a:r>
              <a:rPr lang="en-US" altLang="ko-KR" sz="1400" dirty="0"/>
              <a:t>T2</a:t>
            </a:r>
            <a:r>
              <a:rPr lang="ko-KR" altLang="en-US" sz="1400" dirty="0"/>
              <a:t>가 데이터를 </a:t>
            </a:r>
            <a:r>
              <a:rPr lang="ko-KR" altLang="en-US" sz="1400" dirty="0" smtClean="0"/>
              <a:t>변경함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은 변경한 데이터를 보고 다시 한 번 </a:t>
            </a:r>
            <a:r>
              <a:rPr lang="ko-KR" altLang="en-US" sz="1400" dirty="0" smtClean="0"/>
              <a:t>작업을 함 </a:t>
            </a:r>
            <a:endParaRPr lang="en-US" altLang="ko-KR" sz="1400" dirty="0"/>
          </a:p>
          <a:p>
            <a:pPr lvl="1" algn="just"/>
            <a:r>
              <a:rPr lang="ko-KR" altLang="en-US" sz="1400" dirty="0" smtClean="0"/>
              <a:t>오손 </a:t>
            </a:r>
            <a:r>
              <a:rPr lang="ko-KR" altLang="en-US" sz="1400" dirty="0"/>
              <a:t>읽기와 달리 이번에는 </a:t>
            </a:r>
            <a:r>
              <a:rPr lang="en-US" altLang="ko-KR" sz="1400" dirty="0"/>
              <a:t>T2</a:t>
            </a:r>
            <a:r>
              <a:rPr lang="ko-KR" altLang="en-US" sz="1400" dirty="0"/>
              <a:t>가 </a:t>
            </a:r>
            <a:r>
              <a:rPr lang="en-US" altLang="ko-KR" sz="1400" dirty="0"/>
              <a:t>COMMIT</a:t>
            </a:r>
            <a:r>
              <a:rPr lang="ko-KR" altLang="en-US" sz="1400" dirty="0"/>
              <a:t>을 했기 때문에 틀린 데이터는 </a:t>
            </a:r>
            <a:r>
              <a:rPr lang="ko-KR" altLang="en-US" sz="1400" dirty="0" smtClean="0"/>
              <a:t>아님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 </a:t>
            </a:r>
            <a:r>
              <a:rPr lang="ko-KR" altLang="en-US" sz="1400" dirty="0" smtClean="0"/>
              <a:t>입장에서는 </a:t>
            </a:r>
            <a:r>
              <a:rPr lang="ko-KR" altLang="en-US" sz="1400" dirty="0"/>
              <a:t>같은 </a:t>
            </a:r>
            <a:r>
              <a:rPr lang="en-US" altLang="ko-KR" sz="1400" dirty="0"/>
              <a:t>SQL </a:t>
            </a:r>
            <a:r>
              <a:rPr lang="ko-KR" altLang="en-US" sz="1400" dirty="0"/>
              <a:t>문이 다른 결과를 도출한다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dirty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 smtClean="0"/>
          </a:p>
          <a:p>
            <a:pPr algn="just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반복불가능 읽기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57134"/>
              </p:ext>
            </p:extLst>
          </p:nvPr>
        </p:nvGraphicFramePr>
        <p:xfrm>
          <a:off x="975336" y="1676277"/>
          <a:ext cx="7412814" cy="4767223"/>
        </p:xfrm>
        <a:graphic>
          <a:graphicData uri="http://schemas.openxmlformats.org/drawingml/2006/table">
            <a:tbl>
              <a:tblPr/>
              <a:tblGrid>
                <a:gridCol w="3706407">
                  <a:extLst>
                    <a:ext uri="{9D8B030D-6E8A-4147-A177-3AD203B41FA5}">
                      <a16:colId xmlns:a16="http://schemas.microsoft.com/office/drawing/2014/main" val="2400417795"/>
                    </a:ext>
                  </a:extLst>
                </a:gridCol>
                <a:gridCol w="3706407">
                  <a:extLst>
                    <a:ext uri="{9D8B030D-6E8A-4147-A177-3AD203B41FA5}">
                      <a16:colId xmlns:a16="http://schemas.microsoft.com/office/drawing/2014/main" val="3134728081"/>
                    </a:ext>
                  </a:extLst>
                </a:gridCol>
              </a:tblGrid>
              <a:tr h="3648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읽는 트랜잭션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쓰는 트랜잭션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038820"/>
                  </a:ext>
                </a:extLst>
              </a:tr>
              <a:tr h="10702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marL="61508" marR="61508" marT="30754" marB="3075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6738"/>
                  </a:ext>
                </a:extLst>
              </a:tr>
              <a:tr h="19859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SQL_SAFE_UPDATES=0;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Users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age=21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918109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실습을 위해 초기화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Users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age=30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id=1;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568" marR="43568" marT="12045" marB="1204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marL="61508" marR="61508" marT="30754" marB="3075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0039198"/>
                  </a:ext>
                </a:extLst>
              </a:tr>
            </a:tbl>
          </a:graphicData>
        </a:graphic>
      </p:graphicFrame>
      <p:pic>
        <p:nvPicPr>
          <p:cNvPr id="9219" name="_x400603376" descr="EMB0000209c0d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6" t="53596" r="63165" b="40773"/>
          <a:stretch>
            <a:fillRect/>
          </a:stretch>
        </p:blipFill>
        <p:spPr bwMode="auto">
          <a:xfrm>
            <a:off x="2876276" y="2636912"/>
            <a:ext cx="1759345" cy="4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_x400604744" descr="EMB0000209c0d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53555" r="63040" b="40378"/>
          <a:stretch>
            <a:fillRect/>
          </a:stretch>
        </p:blipFill>
        <p:spPr bwMode="auto">
          <a:xfrm>
            <a:off x="6803975" y="4653136"/>
            <a:ext cx="1522090" cy="4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400609856" descr="EMB0000209c0d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53693" r="63153" b="41118"/>
          <a:stretch>
            <a:fillRect/>
          </a:stretch>
        </p:blipFill>
        <p:spPr bwMode="auto">
          <a:xfrm>
            <a:off x="2849501" y="5449968"/>
            <a:ext cx="1800200" cy="40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27584" y="1340768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/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* </a:t>
            </a:r>
            <a:r>
              <a:rPr lang="en-US" altLang="ko-KR" sz="1200" dirty="0">
                <a:ea typeface="맑은 고딕" panose="020B0503020000020004" pitchFamily="50" charset="-127"/>
              </a:rPr>
              <a:t>MySQL </a:t>
            </a:r>
            <a:r>
              <a:rPr lang="ko-KR" altLang="en-US" sz="1200" dirty="0">
                <a:ea typeface="맑은 고딕" panose="020B0503020000020004" pitchFamily="50" charset="-127"/>
              </a:rPr>
              <a:t>실습 가능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반복불가능 읽기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유령데이터 읽기</a:t>
            </a:r>
            <a:r>
              <a:rPr lang="en-US" altLang="ko-KR" sz="2000" dirty="0">
                <a:solidFill>
                  <a:schemeClr val="tx2"/>
                </a:solidFill>
              </a:rPr>
              <a:t>(phantom read)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indent="-160338"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데이터를 읽고 트랜잭션 </a:t>
            </a:r>
            <a:r>
              <a:rPr lang="en-US" altLang="ko-KR" sz="1400" b="0" dirty="0"/>
              <a:t>2</a:t>
            </a:r>
            <a:r>
              <a:rPr lang="ko-KR" altLang="en-US" sz="1400" b="0" dirty="0"/>
              <a:t>가 데이터를 쓰고</a:t>
            </a:r>
            <a:r>
              <a:rPr lang="en-US" altLang="ko-KR" sz="1400" b="0" dirty="0"/>
              <a:t>(</a:t>
            </a:r>
            <a:r>
              <a:rPr lang="ko-KR" altLang="en-US" sz="1400" b="0" dirty="0" smtClean="0"/>
              <a:t>삽입</a:t>
            </a:r>
            <a:r>
              <a:rPr lang="en-US" altLang="ko-KR" sz="1400" b="0" dirty="0" smtClean="0"/>
              <a:t>) </a:t>
            </a: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다시 한 번 데이터를 읽을 때 생기는 문제</a:t>
            </a:r>
            <a:endParaRPr lang="en-US" altLang="ko-KR" sz="1400" b="0" dirty="0"/>
          </a:p>
          <a:p>
            <a:pPr indent="-160338">
              <a:buClrTx/>
              <a:buFont typeface="Arial" panose="020B0604020202020204" pitchFamily="34" charset="0"/>
              <a:buChar char="•"/>
            </a:pPr>
            <a:r>
              <a:rPr lang="ko-KR" altLang="en-US" sz="1400" b="0" dirty="0"/>
              <a:t>트랜잭션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이 읽기 작업을 다시 한 번 반복할 경우 이전에 없던 데이터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유령 데이터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가 나타나는 현상</a:t>
            </a:r>
            <a:endParaRPr lang="en-US" altLang="ko-KR" sz="1400" b="0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작업 설명</a:t>
            </a:r>
            <a:r>
              <a:rPr lang="en-US" altLang="ko-KR" dirty="0"/>
              <a:t>] </a:t>
            </a:r>
            <a:r>
              <a:rPr lang="ko-KR" altLang="en-US" dirty="0"/>
              <a:t>두 개의 트랜잭션을 동시에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/>
              <a:t>트랜잭션 </a:t>
            </a:r>
            <a:r>
              <a:rPr lang="en-US" altLang="ko-KR" sz="1400" dirty="0"/>
              <a:t>T1</a:t>
            </a:r>
            <a:r>
              <a:rPr lang="ko-KR" altLang="en-US" sz="1400" dirty="0"/>
              <a:t>은 읽기만 하고 </a:t>
            </a:r>
            <a:r>
              <a:rPr lang="en-US" altLang="ko-KR" sz="1400" dirty="0"/>
              <a:t>T2</a:t>
            </a:r>
            <a:r>
              <a:rPr lang="ko-KR" altLang="en-US" sz="1400" dirty="0"/>
              <a:t>는 쓰기</a:t>
            </a:r>
            <a:r>
              <a:rPr lang="en-US" altLang="ko-KR" sz="1400" dirty="0"/>
              <a:t>(</a:t>
            </a:r>
            <a:r>
              <a:rPr lang="ko-KR" altLang="en-US" sz="1400" dirty="0"/>
              <a:t>삽입</a:t>
            </a:r>
            <a:r>
              <a:rPr lang="en-US" altLang="ko-KR" sz="1400" dirty="0"/>
              <a:t>, INSERT)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은 데이터를 읽고 작업을 한 후</a:t>
            </a:r>
            <a:r>
              <a:rPr lang="en-US" altLang="ko-KR" sz="1400" dirty="0"/>
              <a:t>, T2</a:t>
            </a:r>
            <a:r>
              <a:rPr lang="ko-KR" altLang="en-US" sz="1400" dirty="0"/>
              <a:t>가 변경한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다시 한 번 읽어와 작업을 </a:t>
            </a:r>
            <a:r>
              <a:rPr lang="ko-KR" altLang="en-US" sz="1400" dirty="0" smtClean="0"/>
              <a:t>함</a:t>
            </a:r>
            <a:endParaRPr lang="en-US" altLang="ko-KR" sz="1400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문제 발생</a:t>
            </a:r>
            <a:r>
              <a:rPr lang="en-US" altLang="ko-KR" dirty="0"/>
              <a:t>] </a:t>
            </a:r>
            <a:r>
              <a:rPr lang="ko-KR" altLang="en-US" dirty="0"/>
              <a:t>유령데이터 </a:t>
            </a:r>
            <a:r>
              <a:rPr lang="ko-KR" altLang="en-US" dirty="0" smtClean="0"/>
              <a:t>읽기</a:t>
            </a:r>
            <a:endParaRPr lang="en-US" altLang="ko-KR" dirty="0" smtClean="0"/>
          </a:p>
          <a:p>
            <a:pPr lvl="1" algn="just"/>
            <a:r>
              <a:rPr lang="en-US" altLang="ko-KR" sz="1400" dirty="0" smtClean="0"/>
              <a:t>T1</a:t>
            </a:r>
            <a:r>
              <a:rPr lang="ko-KR" altLang="en-US" sz="1400" dirty="0"/>
              <a:t>이 </a:t>
            </a:r>
            <a:r>
              <a:rPr lang="en-US" altLang="ko-KR" sz="1400" dirty="0"/>
              <a:t>T2</a:t>
            </a:r>
            <a:r>
              <a:rPr lang="ko-KR" altLang="en-US" sz="1400" dirty="0"/>
              <a:t>가 새로운 데이터를 삽입한 사실을 모르고 </a:t>
            </a:r>
            <a:r>
              <a:rPr lang="ko-KR" altLang="en-US" sz="1400" dirty="0" smtClean="0"/>
              <a:t>작업을 함</a:t>
            </a:r>
            <a:endParaRPr lang="en-US" altLang="ko-KR" sz="1400" dirty="0" smtClean="0"/>
          </a:p>
          <a:p>
            <a:pPr lvl="1" algn="just"/>
            <a:r>
              <a:rPr lang="en-US" altLang="ko-KR" sz="1400" dirty="0" smtClean="0"/>
              <a:t>T2</a:t>
            </a:r>
            <a:r>
              <a:rPr lang="ko-KR" altLang="en-US" sz="1400" dirty="0"/>
              <a:t>가 </a:t>
            </a:r>
            <a:r>
              <a:rPr lang="en-US" altLang="ko-KR" sz="1400" dirty="0"/>
              <a:t>COMMIT</a:t>
            </a:r>
            <a:r>
              <a:rPr lang="ko-KR" altLang="en-US" sz="1400" dirty="0"/>
              <a:t>을 했기 때문에 </a:t>
            </a:r>
            <a:r>
              <a:rPr lang="ko-KR" altLang="en-US" sz="1400" dirty="0" smtClean="0"/>
              <a:t>틀린 데이터는 아님</a:t>
            </a:r>
            <a:endParaRPr lang="en-US" altLang="ko-KR" sz="1400" dirty="0" smtClean="0"/>
          </a:p>
          <a:p>
            <a:pPr lvl="1" algn="just"/>
            <a:r>
              <a:rPr lang="ko-KR" altLang="en-US" sz="1400" dirty="0" smtClean="0"/>
              <a:t>그러나 </a:t>
            </a:r>
            <a:r>
              <a:rPr lang="en-US" altLang="ko-KR" sz="1400" dirty="0"/>
              <a:t>T1 </a:t>
            </a:r>
            <a:r>
              <a:rPr lang="ko-KR" altLang="en-US" sz="1400" dirty="0"/>
              <a:t>입장에서는 새로운 데이터가 반영되어 반복불가능 읽기와 마찬가지로 같은 </a:t>
            </a:r>
            <a:r>
              <a:rPr lang="en-US" altLang="ko-KR" sz="1400" dirty="0"/>
              <a:t>SQL </a:t>
            </a:r>
            <a:r>
              <a:rPr lang="ko-KR" altLang="en-US" sz="1400" dirty="0" smtClean="0"/>
              <a:t>문이 </a:t>
            </a:r>
            <a:r>
              <a:rPr lang="ko-KR" altLang="en-US" sz="1400" dirty="0"/>
              <a:t>다른 결과를 </a:t>
            </a:r>
            <a:r>
              <a:rPr lang="ko-KR" altLang="en-US" sz="1400" dirty="0" smtClean="0"/>
              <a:t>도출함</a:t>
            </a:r>
            <a:endParaRPr lang="en-US" altLang="ko-KR" sz="1400" dirty="0" smtClean="0"/>
          </a:p>
          <a:p>
            <a:pPr lvl="1" algn="just"/>
            <a:r>
              <a:rPr lang="ko-KR" altLang="en-US" sz="1400" dirty="0" smtClean="0"/>
              <a:t>유령데이터 </a:t>
            </a:r>
            <a:r>
              <a:rPr lang="ko-KR" altLang="en-US" sz="1400" dirty="0"/>
              <a:t>읽기는 반복불가능 읽기와 비슷하지만 없던 데이터가 삽입되었기 </a:t>
            </a:r>
            <a:r>
              <a:rPr lang="ko-KR" altLang="en-US" sz="1400" dirty="0" smtClean="0"/>
              <a:t>때문에 </a:t>
            </a:r>
            <a:r>
              <a:rPr lang="ko-KR" altLang="en-US" sz="1400" dirty="0"/>
              <a:t>다르게 </a:t>
            </a:r>
            <a:r>
              <a:rPr lang="ko-KR" altLang="en-US" sz="1400" dirty="0" smtClean="0"/>
              <a:t>구분함</a:t>
            </a:r>
            <a:endParaRPr lang="ko-KR" altLang="en-US" sz="1400" dirty="0"/>
          </a:p>
          <a:p>
            <a:pPr algn="just"/>
            <a:endParaRPr lang="en-US" altLang="ko-KR" dirty="0"/>
          </a:p>
          <a:p>
            <a:pPr algn="just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 동시 실행 문제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92226" y="1005700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* </a:t>
            </a:r>
            <a:r>
              <a:rPr lang="en-US" altLang="ko-KR" sz="1200" dirty="0">
                <a:ea typeface="맑은 고딕" panose="020B0503020000020004" pitchFamily="50" charset="-127"/>
              </a:rPr>
              <a:t>MySQL </a:t>
            </a:r>
            <a:r>
              <a:rPr lang="ko-KR" altLang="en-US" sz="1200" dirty="0">
                <a:ea typeface="맑은 고딕" panose="020B0503020000020004" pitchFamily="50" charset="-127"/>
              </a:rPr>
              <a:t>실습 </a:t>
            </a:r>
            <a:r>
              <a:rPr lang="ko-KR" altLang="en-US" sz="120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불</a:t>
            </a:r>
            <a:r>
              <a:rPr lang="ko-KR" altLang="en-US" sz="1200" dirty="0" smtClean="0">
                <a:ea typeface="맑은 고딕" panose="020B0503020000020004" pitchFamily="50" charset="-127"/>
              </a:rPr>
              <a:t>가능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61897"/>
              </p:ext>
            </p:extLst>
          </p:nvPr>
        </p:nvGraphicFramePr>
        <p:xfrm>
          <a:off x="840544" y="1412776"/>
          <a:ext cx="7259848" cy="4967923"/>
        </p:xfrm>
        <a:graphic>
          <a:graphicData uri="http://schemas.openxmlformats.org/drawingml/2006/table">
            <a:tbl>
              <a:tblPr/>
              <a:tblGrid>
                <a:gridCol w="3629924">
                  <a:extLst>
                    <a:ext uri="{9D8B030D-6E8A-4147-A177-3AD203B41FA5}">
                      <a16:colId xmlns:a16="http://schemas.microsoft.com/office/drawing/2014/main" val="979920291"/>
                    </a:ext>
                  </a:extLst>
                </a:gridCol>
                <a:gridCol w="3629924">
                  <a:extLst>
                    <a:ext uri="{9D8B030D-6E8A-4147-A177-3AD203B41FA5}">
                      <a16:colId xmlns:a16="http://schemas.microsoft.com/office/drawing/2014/main" val="4090568806"/>
                    </a:ext>
                  </a:extLst>
                </a:gridCol>
              </a:tblGrid>
              <a:tr h="36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읽는 트랜잭션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REPEATABLE READ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쓰는 트랜잭션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93965"/>
                  </a:ext>
                </a:extLst>
              </a:tr>
              <a:tr h="12157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REPEATABLE READ;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age BETWEEN 10 AND 30;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3791" marR="63791" marT="31895" marB="3189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509789"/>
                  </a:ext>
                </a:extLst>
              </a:tr>
              <a:tr h="17260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INTO Users VALUES (3, 'Bob', 27);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age BETWEEN 10 AND 30;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211578"/>
                  </a:ext>
                </a:extLst>
              </a:tr>
              <a:tr h="154595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Users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age BETWEEN 10 AND 30;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 실습을 위해 삭제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 FROM Users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age='27';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185" marR="45185" marT="12492" marB="1249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3791" marR="63791" marT="31895" marB="3189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460312"/>
                  </a:ext>
                </a:extLst>
              </a:tr>
            </a:tbl>
          </a:graphicData>
        </a:graphic>
      </p:graphicFrame>
      <p:pic>
        <p:nvPicPr>
          <p:cNvPr id="10243" name="_x400604600" descr="EMB0000209c0d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53595" r="63196" b="40663"/>
          <a:stretch>
            <a:fillRect/>
          </a:stretch>
        </p:blipFill>
        <p:spPr bwMode="auto">
          <a:xfrm>
            <a:off x="2771801" y="2351458"/>
            <a:ext cx="1548172" cy="3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_x400604888" descr="EMB0000209c0d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53986" r="63266" b="38992"/>
          <a:stretch>
            <a:fillRect/>
          </a:stretch>
        </p:blipFill>
        <p:spPr bwMode="auto">
          <a:xfrm>
            <a:off x="6631780" y="4149080"/>
            <a:ext cx="1468611" cy="45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400604744" descr="EMB0000209c0d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53986" r="63266" b="38992"/>
          <a:stretch>
            <a:fillRect/>
          </a:stretch>
        </p:blipFill>
        <p:spPr bwMode="auto">
          <a:xfrm>
            <a:off x="2758528" y="5697037"/>
            <a:ext cx="1561444" cy="4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3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트랜잭션 고립 수준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트랜잭션 고립 수준 명령어</a:t>
            </a:r>
            <a:r>
              <a:rPr lang="en-US" altLang="ko-KR" dirty="0"/>
              <a:t>(transaction isolation level instruction)</a:t>
            </a:r>
          </a:p>
          <a:p>
            <a:pPr marL="355600" indent="0" algn="just">
              <a:buNone/>
            </a:pPr>
            <a:r>
              <a:rPr lang="en-US" altLang="ko-KR" dirty="0" smtClean="0"/>
              <a:t>DBMS</a:t>
            </a:r>
            <a:r>
              <a:rPr lang="ko-KR" altLang="en-US" dirty="0" smtClean="0"/>
              <a:t>는 트랜잭션을 동시에 실행시키면서 락보다 좀 더 완화된 방법으로 문제를 해결하기 위해 제공하는 명령어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385895"/>
              </p:ext>
            </p:extLst>
          </p:nvPr>
        </p:nvGraphicFramePr>
        <p:xfrm>
          <a:off x="614775" y="3140968"/>
          <a:ext cx="7848674" cy="200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고립 수준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오손 읽기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반복불가능 읽기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유령데이터 읽기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READ UNCOMMITTED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READ COMMITTED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REPEATABLE READ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SERIALIZABLE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불가능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2568" y="276952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고립 수준 명령어와 발생 현상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 고립 수준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752528"/>
          </a:xfrm>
        </p:spPr>
        <p:txBody>
          <a:bodyPr/>
          <a:lstStyle/>
          <a:p>
            <a:pPr algn="just"/>
            <a:r>
              <a:rPr lang="ko-KR" altLang="en-US" dirty="0" smtClean="0"/>
              <a:t>고립 수준이 가장 낮은 명령어로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데이터에 아무런 </a:t>
            </a:r>
            <a:r>
              <a:rPr lang="ko-KR" altLang="en-US" dirty="0" err="1" smtClean="0"/>
              <a:t>공유락을</a:t>
            </a:r>
            <a:r>
              <a:rPr lang="ko-KR" altLang="en-US" dirty="0" smtClean="0"/>
              <a:t> 걸지 않음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400" b="0" dirty="0" smtClean="0"/>
              <a:t>(</a:t>
            </a:r>
            <a:r>
              <a:rPr lang="ko-KR" altLang="en-US" sz="1400" b="0" dirty="0" err="1"/>
              <a:t>배타락은</a:t>
            </a:r>
            <a:r>
              <a:rPr lang="ko-KR" altLang="en-US" sz="1400" b="0" dirty="0"/>
              <a:t> 갱신손실 </a:t>
            </a:r>
            <a:r>
              <a:rPr lang="ko-KR" altLang="en-US" sz="1400" b="0" dirty="0" smtClean="0"/>
              <a:t>문제 때문에 </a:t>
            </a:r>
            <a:r>
              <a:rPr lang="ko-KR" altLang="en-US" sz="1400" b="0" dirty="0"/>
              <a:t>걸어야 한다</a:t>
            </a:r>
            <a:r>
              <a:rPr lang="en-US" altLang="ko-KR" sz="1400" b="0" dirty="0"/>
              <a:t>). </a:t>
            </a:r>
            <a:r>
              <a:rPr lang="ko-KR" altLang="en-US" sz="1400" b="0" dirty="0"/>
              <a:t>또한 다른 트랜잭션에 </a:t>
            </a:r>
            <a:r>
              <a:rPr lang="ko-KR" altLang="en-US" sz="1400" b="0" dirty="0" err="1"/>
              <a:t>공유락과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배타락이</a:t>
            </a:r>
            <a:r>
              <a:rPr lang="ko-KR" altLang="en-US" sz="1400" b="0" dirty="0"/>
              <a:t> 걸린 데이터를 대기하지 않고 읽는다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심지어 다른 트랜잭션이 </a:t>
            </a:r>
            <a:r>
              <a:rPr lang="en-US" altLang="ko-KR" sz="1400" b="0" dirty="0"/>
              <a:t>COMMIT</a:t>
            </a:r>
            <a:r>
              <a:rPr lang="ko-KR" altLang="en-US" sz="1400" b="0" dirty="0"/>
              <a:t>하지 않은 데이터도 읽을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 때문에 오손</a:t>
            </a:r>
            <a:r>
              <a:rPr lang="en-US" altLang="ko-KR" sz="1400" b="0" dirty="0"/>
              <a:t>(dirty) </a:t>
            </a:r>
            <a:r>
              <a:rPr lang="ko-KR" altLang="en-US" sz="1400" b="0" dirty="0"/>
              <a:t>페이지의 데이터를 읽게 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명령어는 </a:t>
            </a:r>
            <a:r>
              <a:rPr lang="en-US" altLang="ko-KR" sz="1400" b="0" dirty="0"/>
              <a:t>SELECT </a:t>
            </a:r>
            <a:r>
              <a:rPr lang="ko-KR" altLang="en-US" sz="1400" b="0" dirty="0"/>
              <a:t>질의의 대상이 되는 테이블에 대해서 </a:t>
            </a:r>
            <a:r>
              <a:rPr lang="ko-KR" altLang="en-US" sz="1400" b="0" dirty="0" err="1"/>
              <a:t>락을</a:t>
            </a:r>
            <a:r>
              <a:rPr lang="ko-KR" altLang="en-US" sz="1400" b="0" dirty="0"/>
              <a:t> 설정하지 않은 것</a:t>
            </a:r>
            <a:r>
              <a:rPr lang="en-US" altLang="ko-KR" sz="1400" b="0" dirty="0"/>
              <a:t>(NOLOCK)</a:t>
            </a:r>
            <a:r>
              <a:rPr lang="ko-KR" altLang="en-US" sz="1400" b="0" dirty="0"/>
              <a:t>과 같다</a:t>
            </a:r>
            <a:r>
              <a:rPr lang="en-US" altLang="ko-KR" sz="1400" b="0" dirty="0"/>
              <a:t>.</a:t>
            </a:r>
            <a:endParaRPr lang="ko-KR" altLang="en-US" sz="1400" b="0" dirty="0"/>
          </a:p>
          <a:p>
            <a:pPr algn="just"/>
            <a:endParaRPr lang="en-US" altLang="ko-KR" dirty="0"/>
          </a:p>
          <a:p>
            <a:pPr algn="just"/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859070"/>
              </p:ext>
            </p:extLst>
          </p:nvPr>
        </p:nvGraphicFramePr>
        <p:xfrm>
          <a:off x="967695" y="4119336"/>
          <a:ext cx="6788233" cy="1901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572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READ UNCOMMITTED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4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공유락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걸지 않음</a:t>
                      </a:r>
                    </a:p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배타락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설정</a:t>
                      </a:r>
                    </a:p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다른 트랜잭션의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공유락과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배타락이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걸린 데이터를 읽음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SET TRANSACTION ISOLATION LEVEL READ UNCOMMITTED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오손 읽기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반복불가능 읽기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유령데이터 읽기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4630" y="378904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8-6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READ UNCOMMITTED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모드 요약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READ UNCOMMITTED(Level = 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 고립 수준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824536"/>
          </a:xfrm>
        </p:spPr>
        <p:txBody>
          <a:bodyPr/>
          <a:lstStyle/>
          <a:p>
            <a:r>
              <a:rPr lang="ko-KR" altLang="en-US" dirty="0" smtClean="0"/>
              <a:t>오손</a:t>
            </a:r>
            <a:r>
              <a:rPr lang="en-US" altLang="ko-KR" dirty="0" smtClean="0"/>
              <a:t>(dirty) </a:t>
            </a:r>
            <a:r>
              <a:rPr lang="ko-KR" altLang="en-US" dirty="0" smtClean="0"/>
              <a:t>페이지의 참조를 피하기 위해 자신의 데이터를 읽는 동안 </a:t>
            </a:r>
            <a:r>
              <a:rPr lang="ko-KR" altLang="en-US" dirty="0" err="1" smtClean="0"/>
              <a:t>공유락을</a:t>
            </a:r>
            <a:r>
              <a:rPr lang="ko-KR" altLang="en-US" dirty="0" smtClean="0"/>
              <a:t> 걸지만 트랜잭션이 끝나기 전에라도 해지 가능함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sz="1400" b="0" dirty="0" smtClean="0"/>
              <a:t>다른 트랜잭션 데이터는 </a:t>
            </a:r>
            <a:r>
              <a:rPr lang="ko-KR" altLang="en-US" sz="1400" b="0" dirty="0" err="1" smtClean="0"/>
              <a:t>락</a:t>
            </a:r>
            <a:r>
              <a:rPr lang="ko-KR" altLang="en-US" sz="1400" b="0" dirty="0" smtClean="0"/>
              <a:t> 호환성 규칙에 따라 진행한다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이 옵션은 </a:t>
            </a:r>
            <a:r>
              <a:rPr lang="ko-KR" altLang="en-US" sz="1400" b="0" dirty="0" err="1" smtClean="0"/>
              <a:t>오라클의</a:t>
            </a:r>
            <a:r>
              <a:rPr lang="ko-KR" altLang="en-US" sz="1400" b="0" dirty="0" smtClean="0"/>
              <a:t> 기본 설정으로 아무런 설정을 하지 않으면 </a:t>
            </a:r>
            <a:r>
              <a:rPr lang="en-US" altLang="ko-KR" sz="1400" b="0" dirty="0" smtClean="0"/>
              <a:t>READ COMMITTED </a:t>
            </a:r>
            <a:r>
              <a:rPr lang="ko-KR" altLang="en-US" sz="1400" b="0" dirty="0" smtClean="0"/>
              <a:t>방식으로 수행됨</a:t>
            </a:r>
            <a:r>
              <a:rPr lang="en-US" altLang="ko-KR" sz="1400" b="0" dirty="0" smtClean="0"/>
              <a:t>.</a:t>
            </a:r>
            <a:endParaRPr lang="ko-KR" altLang="en-US" sz="1400" b="0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587575"/>
              </p:ext>
            </p:extLst>
          </p:nvPr>
        </p:nvGraphicFramePr>
        <p:xfrm>
          <a:off x="827784" y="3767672"/>
          <a:ext cx="7704656" cy="2004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9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READ COMMITTED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0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공유락을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걸고 끝나면 바로 해지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설정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다른 트랜잭션이 설정한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공유락은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읽지만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배타락은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 못함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SET TRANSACTION ISOLATION LEVEL READ COMMITTED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반복불가능 읽기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유령데이터 읽기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577" y="339623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8-7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READ COMMITTED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모드 요약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READ COMMITTED(Level=1)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 고립 수준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176464"/>
          </a:xfrm>
        </p:spPr>
        <p:txBody>
          <a:bodyPr/>
          <a:lstStyle/>
          <a:p>
            <a:r>
              <a:rPr lang="ko-KR" altLang="en-US" dirty="0" smtClean="0"/>
              <a:t>자신의 데이터에 설정된 </a:t>
            </a:r>
            <a:r>
              <a:rPr lang="ko-KR" altLang="en-US" dirty="0" err="1" smtClean="0"/>
              <a:t>공유락과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배타락을</a:t>
            </a:r>
            <a:r>
              <a:rPr lang="ko-KR" altLang="en-US" dirty="0" smtClean="0"/>
              <a:t> 트랜잭션이 종료할 때까지 유지하여 다른 트랜잭션이 자신의 데이터를 갱신</a:t>
            </a:r>
            <a:r>
              <a:rPr lang="en-US" altLang="ko-KR" dirty="0" smtClean="0"/>
              <a:t>(UPDATE)</a:t>
            </a:r>
            <a:r>
              <a:rPr lang="ko-KR" altLang="en-US" dirty="0" smtClean="0"/>
              <a:t>할 수 없도록 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sz="1400" b="0" dirty="0"/>
              <a:t>다른 트랜잭션 데이터는 </a:t>
            </a:r>
            <a:r>
              <a:rPr lang="ko-KR" altLang="en-US" sz="1400" b="0" dirty="0" err="1"/>
              <a:t>락</a:t>
            </a:r>
            <a:r>
              <a:rPr lang="ko-KR" altLang="en-US" sz="1400" b="0" dirty="0"/>
              <a:t> 호환성 규칙에 따라 진행한다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다른 고립화 수준에 비해 데이터의 동시성</a:t>
            </a:r>
            <a:r>
              <a:rPr lang="en-US" altLang="ko-KR" sz="1400" b="0" dirty="0"/>
              <a:t>(concurrency)</a:t>
            </a:r>
            <a:r>
              <a:rPr lang="ko-KR" altLang="en-US" sz="1400" b="0" dirty="0"/>
              <a:t>이 낮아 특별하지 않은 상황이라면 사용하지 않는 것이 좋다</a:t>
            </a:r>
            <a:r>
              <a:rPr lang="en-US" altLang="ko-KR" sz="1400" b="0" dirty="0"/>
              <a:t>.</a:t>
            </a:r>
            <a:endParaRPr lang="ko-KR" altLang="en-US" sz="1400" b="0" dirty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41178"/>
              </p:ext>
            </p:extLst>
          </p:nvPr>
        </p:nvGraphicFramePr>
        <p:xfrm>
          <a:off x="827584" y="3872447"/>
          <a:ext cx="7704656" cy="2004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9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REPEATABLE READ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0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공유락을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걸고 트랜잭션을 끝까지 유지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설정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다른 트랜잭션이 설정한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공유락은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읽지만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배타락은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 못함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SET TRANSACTION ISOLATION LEVEL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REPEATABLE READ 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유령데이터 읽기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4" y="344039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8-8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REPEATABLE READ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모드 요약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REPEATABLE READ(Level=2)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 고립 수준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064896" cy="5040560"/>
          </a:xfrm>
        </p:spPr>
        <p:txBody>
          <a:bodyPr/>
          <a:lstStyle/>
          <a:p>
            <a:r>
              <a:rPr lang="ko-KR" altLang="en-US" dirty="0"/>
              <a:t>고립 수준이 가장 높은 명령어로</a:t>
            </a:r>
            <a:r>
              <a:rPr lang="en-US" altLang="ko-KR" dirty="0"/>
              <a:t>, </a:t>
            </a:r>
            <a:r>
              <a:rPr lang="ko-KR" altLang="en-US" dirty="0"/>
              <a:t>실행 중인 트랜잭션은 다른 트랜잭션으로부터 완벽하게 분리된다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400" b="0" dirty="0" smtClean="0"/>
              <a:t>데이터 </a:t>
            </a:r>
            <a:r>
              <a:rPr lang="ko-KR" altLang="en-US" sz="1400" b="0" dirty="0"/>
              <a:t>집합에 범위를 지어 잠금을 설정할 수 있기 때문에 다른 사용자가 데이터를 변경하려고 할 때 트랜잭션을 완벽하게 분리할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명령어는 네 가지 고립화 수준 중 제한이 가장 심하고 데이터의 동시성도 낮다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명령어는 </a:t>
            </a:r>
            <a:r>
              <a:rPr lang="en-US" altLang="ko-KR" sz="1400" b="0" dirty="0"/>
              <a:t>SELECT </a:t>
            </a:r>
            <a:r>
              <a:rPr lang="ko-KR" altLang="en-US" sz="1400" b="0" dirty="0"/>
              <a:t>질의의 대상이 되는 테이블에 미리 </a:t>
            </a:r>
            <a:r>
              <a:rPr lang="ko-KR" altLang="en-US" sz="1400" b="0" dirty="0" err="1"/>
              <a:t>배타락을</a:t>
            </a:r>
            <a:r>
              <a:rPr lang="ko-KR" altLang="en-US" sz="1400" b="0" dirty="0"/>
              <a:t> 설정한 것과 같은 효과를 낸다</a:t>
            </a:r>
            <a:r>
              <a:rPr lang="en-US" altLang="ko-KR" sz="1400" b="0" dirty="0" smtClean="0"/>
              <a:t>.</a:t>
            </a:r>
            <a:endParaRPr lang="ko-KR" altLang="en-US" sz="1400" b="0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726765"/>
              </p:ext>
            </p:extLst>
          </p:nvPr>
        </p:nvGraphicFramePr>
        <p:xfrm>
          <a:off x="755576" y="4332337"/>
          <a:ext cx="7704656" cy="215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356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SERIALIZABLE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LOCK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공유락을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걸고 트랜잭션을 끝까지 유지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설정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다른 트랜잭션이 설정한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공유락은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읽지만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배타락은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읽지 못함</a:t>
                      </a:r>
                      <a:endParaRPr lang="en-US" altLang="ko-KR" sz="1200" b="0" kern="1200" baseline="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인덱스에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공유락을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설정하여 다른 트랜잭션의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INSERT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문이 금지됨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SET TRANSACTION ISOLATION LEVEL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SERIALIZABLE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576" y="390028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8-9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SERIALIZABLE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모드 요약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SERIALIZABLE(Level=3)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트랜잭션의 </a:t>
            </a:r>
            <a:r>
              <a:rPr lang="ko-KR" altLang="en-US" dirty="0"/>
              <a:t>개념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604448" cy="5472608"/>
          </a:xfrm>
        </p:spPr>
        <p:txBody>
          <a:bodyPr/>
          <a:lstStyle/>
          <a:p>
            <a:r>
              <a:rPr lang="ko-KR" altLang="en-US" dirty="0" smtClean="0"/>
              <a:t>트랜잭션</a:t>
            </a:r>
            <a:r>
              <a:rPr lang="en-US" altLang="ko-KR" dirty="0" smtClean="0"/>
              <a:t>(transaction)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데이터를 다루는 논리적인 작업의 단위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데이터베이스에서 트랜잭션을 정의하는 이유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데이터베이스에서 데이터를 다룰 때 장애가 일어날 때 데이터를 복구하는 작업의 단위가 됨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데이터베이스에서 여러 작업이 동시에 같은 데이터를 다룰 때가 이 작업을 서로 분리하는 단위가 됨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트랜잭션은 전체가 수행되거나 또는 전혀 수행되지 않아야 함</a:t>
            </a:r>
            <a:r>
              <a:rPr lang="en-US" altLang="ko-KR" dirty="0" smtClean="0"/>
              <a:t>(all or nothing).</a:t>
            </a:r>
          </a:p>
          <a:p>
            <a:pPr lvl="1">
              <a:buNone/>
            </a:pPr>
            <a:r>
              <a:rPr lang="ko-KR" altLang="en-US" sz="1400" dirty="0" smtClean="0"/>
              <a:t>예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은행 업무를 보는데 </a:t>
            </a:r>
            <a:r>
              <a:rPr lang="en-US" altLang="ko-KR" sz="1400" dirty="0" smtClean="0"/>
              <a:t>A </a:t>
            </a:r>
            <a:r>
              <a:rPr lang="ko-KR" altLang="en-US" sz="1400" dirty="0" smtClean="0"/>
              <a:t>계좌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박지성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B </a:t>
            </a:r>
            <a:r>
              <a:rPr lang="ko-KR" altLang="en-US" sz="1400" dirty="0" smtClean="0"/>
              <a:t>계좌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김연아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10,000</a:t>
            </a:r>
            <a:r>
              <a:rPr lang="ko-KR" altLang="en-US" sz="1400" dirty="0" smtClean="0"/>
              <a:t>원을 이체할 경우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9856" y="3933056"/>
            <a:ext cx="7764288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400" dirty="0" smtClean="0">
                <a:latin typeface="+mn-ea"/>
                <a:ea typeface="+mn-ea"/>
              </a:rPr>
              <a:t>BEGIN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 smtClean="0">
                <a:latin typeface="+mn-ea"/>
                <a:ea typeface="+mn-ea"/>
              </a:rPr>
              <a:t>① </a:t>
            </a:r>
            <a:r>
              <a:rPr lang="en-US" altLang="ko-KR" sz="1400" dirty="0" smtClean="0">
                <a:latin typeface="+mn-ea"/>
                <a:ea typeface="+mn-ea"/>
              </a:rPr>
              <a:t>A </a:t>
            </a:r>
            <a:r>
              <a:rPr lang="ko-KR" altLang="en-US" sz="1400" dirty="0" smtClean="0">
                <a:latin typeface="+mn-ea"/>
                <a:ea typeface="+mn-ea"/>
              </a:rPr>
              <a:t>계좌</a:t>
            </a:r>
            <a:r>
              <a:rPr lang="en-US" altLang="ko-KR" sz="1400" dirty="0" smtClean="0">
                <a:latin typeface="+mn-ea"/>
                <a:ea typeface="+mn-ea"/>
              </a:rPr>
              <a:t>(</a:t>
            </a:r>
            <a:r>
              <a:rPr lang="ko-KR" altLang="en-US" sz="1400" dirty="0" smtClean="0">
                <a:latin typeface="+mn-ea"/>
                <a:ea typeface="+mn-ea"/>
              </a:rPr>
              <a:t>박지성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에서 </a:t>
            </a:r>
            <a:r>
              <a:rPr lang="en-US" altLang="ko-KR" sz="1400" dirty="0" smtClean="0">
                <a:latin typeface="+mn-ea"/>
                <a:ea typeface="+mn-ea"/>
              </a:rPr>
              <a:t>10,000</a:t>
            </a:r>
            <a:r>
              <a:rPr lang="ko-KR" altLang="en-US" sz="1400" dirty="0" smtClean="0">
                <a:latin typeface="+mn-ea"/>
                <a:ea typeface="+mn-ea"/>
              </a:rPr>
              <a:t>원을 인출하는 </a:t>
            </a:r>
            <a:r>
              <a:rPr lang="en-US" altLang="ko-KR" sz="1400" dirty="0" smtClean="0">
                <a:latin typeface="+mn-ea"/>
                <a:ea typeface="+mn-ea"/>
              </a:rPr>
              <a:t>UPDATE </a:t>
            </a:r>
            <a:r>
              <a:rPr lang="ko-KR" altLang="en-US" sz="1400" dirty="0" smtClean="0">
                <a:latin typeface="+mn-ea"/>
                <a:ea typeface="+mn-ea"/>
              </a:rPr>
              <a:t>문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 smtClean="0">
                <a:latin typeface="+mn-ea"/>
                <a:ea typeface="+mn-ea"/>
              </a:rPr>
              <a:t>② </a:t>
            </a:r>
            <a:r>
              <a:rPr lang="en-US" altLang="ko-KR" sz="1400" dirty="0" smtClean="0">
                <a:latin typeface="+mn-ea"/>
                <a:ea typeface="+mn-ea"/>
              </a:rPr>
              <a:t>B </a:t>
            </a:r>
            <a:r>
              <a:rPr lang="ko-KR" altLang="en-US" sz="1400" dirty="0" smtClean="0">
                <a:latin typeface="+mn-ea"/>
                <a:ea typeface="+mn-ea"/>
              </a:rPr>
              <a:t>계좌</a:t>
            </a:r>
            <a:r>
              <a:rPr lang="en-US" altLang="ko-KR" sz="1400" dirty="0" smtClean="0">
                <a:latin typeface="+mn-ea"/>
                <a:ea typeface="+mn-ea"/>
              </a:rPr>
              <a:t>(</a:t>
            </a:r>
            <a:r>
              <a:rPr lang="ko-KR" altLang="en-US" sz="1400" dirty="0" smtClean="0">
                <a:latin typeface="+mn-ea"/>
                <a:ea typeface="+mn-ea"/>
              </a:rPr>
              <a:t>김연아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에    </a:t>
            </a:r>
            <a:r>
              <a:rPr lang="en-US" altLang="ko-KR" sz="1400" dirty="0" smtClean="0">
                <a:latin typeface="+mn-ea"/>
                <a:ea typeface="+mn-ea"/>
              </a:rPr>
              <a:t>10,000</a:t>
            </a:r>
            <a:r>
              <a:rPr lang="ko-KR" altLang="en-US" sz="1400" dirty="0" smtClean="0">
                <a:latin typeface="+mn-ea"/>
                <a:ea typeface="+mn-ea"/>
              </a:rPr>
              <a:t>원을 입금하는 </a:t>
            </a:r>
            <a:r>
              <a:rPr lang="en-US" altLang="ko-KR" sz="1400" dirty="0" smtClean="0">
                <a:latin typeface="+mn-ea"/>
                <a:ea typeface="+mn-ea"/>
              </a:rPr>
              <a:t>UPDATE </a:t>
            </a:r>
            <a:r>
              <a:rPr lang="ko-KR" altLang="en-US" sz="1400" dirty="0" smtClean="0">
                <a:latin typeface="+mn-ea"/>
                <a:ea typeface="+mn-ea"/>
              </a:rPr>
              <a:t>문</a:t>
            </a:r>
          </a:p>
          <a:p>
            <a:pPr>
              <a:lnSpc>
                <a:spcPct val="140000"/>
              </a:lnSpc>
            </a:pPr>
            <a:r>
              <a:rPr lang="en-US" altLang="ko-KR" sz="1400" dirty="0" smtClean="0">
                <a:latin typeface="+mn-ea"/>
                <a:ea typeface="+mn-ea"/>
              </a:rPr>
              <a:t>END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트랜잭션 고립 수준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반복불가능 읽기 문제 발생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[</a:t>
            </a:r>
            <a:r>
              <a:rPr lang="ko-KR" altLang="en-US" dirty="0" smtClean="0"/>
              <a:t>문제발생</a:t>
            </a:r>
            <a:r>
              <a:rPr lang="en-US" altLang="ko-KR" dirty="0" smtClean="0"/>
              <a:t>] </a:t>
            </a:r>
            <a:r>
              <a:rPr lang="ko-KR" altLang="en-US" dirty="0" smtClean="0"/>
              <a:t>반복불가능 읽기 문제</a:t>
            </a:r>
            <a:endParaRPr lang="en-US" altLang="ko-KR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78021"/>
              </p:ext>
            </p:extLst>
          </p:nvPr>
        </p:nvGraphicFramePr>
        <p:xfrm>
          <a:off x="793006" y="1860550"/>
          <a:ext cx="7523410" cy="4658685"/>
        </p:xfrm>
        <a:graphic>
          <a:graphicData uri="http://schemas.openxmlformats.org/drawingml/2006/table">
            <a:tbl>
              <a:tblPr/>
              <a:tblGrid>
                <a:gridCol w="3761705">
                  <a:extLst>
                    <a:ext uri="{9D8B030D-6E8A-4147-A177-3AD203B41FA5}">
                      <a16:colId xmlns:a16="http://schemas.microsoft.com/office/drawing/2014/main" val="2422153570"/>
                    </a:ext>
                  </a:extLst>
                </a:gridCol>
                <a:gridCol w="3761705">
                  <a:extLst>
                    <a:ext uri="{9D8B030D-6E8A-4147-A177-3AD203B41FA5}">
                      <a16:colId xmlns:a16="http://schemas.microsoft.com/office/drawing/2014/main" val="1381193614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08870"/>
                  </a:ext>
                </a:extLst>
              </a:tr>
              <a:tr h="11363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9326" marR="69326" marT="34663" marB="34663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425931"/>
                  </a:ext>
                </a:extLst>
              </a:tr>
              <a:tr h="23394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price=price+500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89244"/>
                  </a:ext>
                </a:extLst>
              </a:tr>
              <a:tr h="7859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앞의 결과와 다름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9106" marR="49106" marT="13576" marB="1357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9326" marR="69326" marT="34663" marB="34663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91753956"/>
                  </a:ext>
                </a:extLst>
              </a:tr>
            </a:tbl>
          </a:graphicData>
        </a:graphic>
      </p:graphicFrame>
      <p:pic>
        <p:nvPicPr>
          <p:cNvPr id="11268" name="_x400627496" descr="EMB0000209c0d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1" t="53775" r="72299" b="40895"/>
          <a:stretch>
            <a:fillRect/>
          </a:stretch>
        </p:blipFill>
        <p:spPr bwMode="auto">
          <a:xfrm>
            <a:off x="3563888" y="2860124"/>
            <a:ext cx="720080" cy="3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400604960" descr="EMB0000209c0d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53604" r="73778" b="40831"/>
          <a:stretch>
            <a:fillRect/>
          </a:stretch>
        </p:blipFill>
        <p:spPr bwMode="auto">
          <a:xfrm>
            <a:off x="7312272" y="4373139"/>
            <a:ext cx="572096" cy="43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_x400604888" descr="EMB0000209c0d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t="53548" r="73741" b="40005"/>
          <a:stretch>
            <a:fillRect/>
          </a:stretch>
        </p:blipFill>
        <p:spPr bwMode="auto">
          <a:xfrm>
            <a:off x="7308304" y="4967380"/>
            <a:ext cx="648072" cy="56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400611080" descr="EMB0000209c0d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 t="53542" r="72276" b="40724"/>
          <a:stretch>
            <a:fillRect/>
          </a:stretch>
        </p:blipFill>
        <p:spPr bwMode="auto">
          <a:xfrm>
            <a:off x="3563887" y="5877272"/>
            <a:ext cx="72076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트랜잭션 고립 수준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반복불가능 읽기 문제와 방지를 위한 고립수준 상향명령어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[</a:t>
            </a:r>
            <a:r>
              <a:rPr lang="ko-KR" altLang="en-US" dirty="0" smtClean="0"/>
              <a:t>문제방지</a:t>
            </a:r>
            <a:r>
              <a:rPr lang="en-US" altLang="ko-KR" dirty="0" smtClean="0"/>
              <a:t>] REPEATABLE READ </a:t>
            </a:r>
            <a:r>
              <a:rPr lang="ko-KR" altLang="en-US" dirty="0" smtClean="0"/>
              <a:t>모드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13859"/>
              </p:ext>
            </p:extLst>
          </p:nvPr>
        </p:nvGraphicFramePr>
        <p:xfrm>
          <a:off x="1039397" y="1947317"/>
          <a:ext cx="7205010" cy="4609663"/>
        </p:xfrm>
        <a:graphic>
          <a:graphicData uri="http://schemas.openxmlformats.org/drawingml/2006/table">
            <a:tbl>
              <a:tblPr/>
              <a:tblGrid>
                <a:gridCol w="3602505">
                  <a:extLst>
                    <a:ext uri="{9D8B030D-6E8A-4147-A177-3AD203B41FA5}">
                      <a16:colId xmlns:a16="http://schemas.microsoft.com/office/drawing/2014/main" val="455055706"/>
                    </a:ext>
                  </a:extLst>
                </a:gridCol>
                <a:gridCol w="3602505">
                  <a:extLst>
                    <a:ext uri="{9D8B030D-6E8A-4147-A177-3AD203B41FA5}">
                      <a16:colId xmlns:a16="http://schemas.microsoft.com/office/drawing/2014/main" val="1014424890"/>
                    </a:ext>
                  </a:extLst>
                </a:gridCol>
              </a:tblGrid>
              <a:tr h="3496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REPEATABLE READ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35400"/>
                  </a:ext>
                </a:extLst>
              </a:tr>
              <a:tr h="100328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REPEATABLE READ;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5202" marR="65202" marT="32601" marB="3260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452213"/>
                  </a:ext>
                </a:extLst>
              </a:tr>
              <a:tr h="13301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SQL_SAFE_UPDATES=0;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 Book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price=price+500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=1;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2319"/>
                  </a:ext>
                </a:extLst>
              </a:tr>
              <a:tr h="8556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앞의 결과와 같음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5202" marR="65202" marT="32601" marB="3260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116297"/>
                  </a:ext>
                </a:extLst>
              </a:tr>
              <a:tr h="751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6184" marR="46184" marT="12769" marB="127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322889"/>
                  </a:ext>
                </a:extLst>
              </a:tr>
            </a:tbl>
          </a:graphicData>
        </a:graphic>
      </p:graphicFrame>
      <p:pic>
        <p:nvPicPr>
          <p:cNvPr id="12291" name="_x400602584" descr="EMB0000209c0d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7" t="53658" r="72295" b="40842"/>
          <a:stretch>
            <a:fillRect/>
          </a:stretch>
        </p:blipFill>
        <p:spPr bwMode="auto">
          <a:xfrm>
            <a:off x="3573983" y="5301208"/>
            <a:ext cx="709985" cy="4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_x400612376" descr="EMB0000209c0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t="53682" r="72301" b="40440"/>
          <a:stretch>
            <a:fillRect/>
          </a:stretch>
        </p:blipFill>
        <p:spPr bwMode="auto">
          <a:xfrm>
            <a:off x="3573983" y="2919214"/>
            <a:ext cx="709985" cy="4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400615328" descr="EMB0000209c0d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53735" r="73770" b="40239"/>
          <a:stretch>
            <a:fillRect/>
          </a:stretch>
        </p:blipFill>
        <p:spPr bwMode="auto">
          <a:xfrm>
            <a:off x="7380312" y="6044721"/>
            <a:ext cx="618403" cy="5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1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트랜잭션 고립 수준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유령데이터 읽기 문제 발생 실험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[</a:t>
            </a:r>
            <a:r>
              <a:rPr lang="ko-KR" altLang="en-US" dirty="0" smtClean="0"/>
              <a:t>문제발생</a:t>
            </a:r>
            <a:r>
              <a:rPr lang="en-US" altLang="ko-KR" dirty="0" smtClean="0"/>
              <a:t>] </a:t>
            </a:r>
            <a:r>
              <a:rPr lang="ko-KR" altLang="en-US" dirty="0" smtClean="0"/>
              <a:t>유령데이터 읽기 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53719"/>
              </p:ext>
            </p:extLst>
          </p:nvPr>
        </p:nvGraphicFramePr>
        <p:xfrm>
          <a:off x="847048" y="1846866"/>
          <a:ext cx="7397360" cy="4385646"/>
        </p:xfrm>
        <a:graphic>
          <a:graphicData uri="http://schemas.openxmlformats.org/drawingml/2006/table">
            <a:tbl>
              <a:tblPr/>
              <a:tblGrid>
                <a:gridCol w="3698680">
                  <a:extLst>
                    <a:ext uri="{9D8B030D-6E8A-4147-A177-3AD203B41FA5}">
                      <a16:colId xmlns:a16="http://schemas.microsoft.com/office/drawing/2014/main" val="1378647451"/>
                    </a:ext>
                  </a:extLst>
                </a:gridCol>
                <a:gridCol w="3698680">
                  <a:extLst>
                    <a:ext uri="{9D8B030D-6E8A-4147-A177-3AD203B41FA5}">
                      <a16:colId xmlns:a16="http://schemas.microsoft.com/office/drawing/2014/main" val="3823636688"/>
                    </a:ext>
                  </a:extLst>
                </a:gridCol>
              </a:tblGrid>
              <a:tr h="3430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REPEATABLE READ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모드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297462"/>
                  </a:ext>
                </a:extLst>
              </a:tr>
              <a:tr h="9821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REPEATABLE READ;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70882" marR="70882" marT="35441" marB="3544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78685"/>
                  </a:ext>
                </a:extLst>
              </a:tr>
              <a:tr h="194955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INTO Book VALUES (11, '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테스트출판사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5500);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927147"/>
                  </a:ext>
                </a:extLst>
              </a:tr>
              <a:tr h="8276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0208" marR="50208" marT="13881" marB="1388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70882" marR="70882" marT="35441" marB="35441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6914612"/>
                  </a:ext>
                </a:extLst>
              </a:tr>
            </a:tbl>
          </a:graphicData>
        </a:graphic>
      </p:graphicFrame>
      <p:pic>
        <p:nvPicPr>
          <p:cNvPr id="13316" name="_x400611512" descr="EMB0000209c0d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53670" r="72270" b="40672"/>
          <a:stretch>
            <a:fillRect/>
          </a:stretch>
        </p:blipFill>
        <p:spPr bwMode="auto">
          <a:xfrm>
            <a:off x="3491880" y="2834428"/>
            <a:ext cx="717733" cy="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400613528" descr="EMB0000209c0d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0" t="53682" r="73741" b="40613"/>
          <a:stretch>
            <a:fillRect/>
          </a:stretch>
        </p:blipFill>
        <p:spPr bwMode="auto">
          <a:xfrm>
            <a:off x="7293586" y="3920659"/>
            <a:ext cx="648072" cy="5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_x400613888" descr="EMB0000209c0d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0" t="53760" r="73741" b="40343"/>
          <a:stretch>
            <a:fillRect/>
          </a:stretch>
        </p:blipFill>
        <p:spPr bwMode="auto">
          <a:xfrm>
            <a:off x="7308304" y="4723454"/>
            <a:ext cx="648072" cy="5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400615112" descr="EMB0000209c0d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2" t="53516" r="72333" b="40666"/>
          <a:stretch>
            <a:fillRect/>
          </a:stretch>
        </p:blipFill>
        <p:spPr bwMode="auto">
          <a:xfrm>
            <a:off x="3635896" y="5589240"/>
            <a:ext cx="81732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1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트랜잭션 고립 수준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유령데이터 읽기 문제 방지를 위한 고립 수준 상향 명령어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[</a:t>
            </a:r>
            <a:r>
              <a:rPr lang="ko-KR" altLang="en-US" dirty="0" smtClean="0"/>
              <a:t>문제방지</a:t>
            </a:r>
            <a:r>
              <a:rPr lang="en-US" altLang="ko-KR" dirty="0" smtClean="0"/>
              <a:t>] SERIALIZABLE </a:t>
            </a:r>
            <a:r>
              <a:rPr lang="ko-KR" altLang="en-US" dirty="0" smtClean="0"/>
              <a:t>모드 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369408"/>
              </p:ext>
            </p:extLst>
          </p:nvPr>
        </p:nvGraphicFramePr>
        <p:xfrm>
          <a:off x="968972" y="1881271"/>
          <a:ext cx="7419452" cy="4644073"/>
        </p:xfrm>
        <a:graphic>
          <a:graphicData uri="http://schemas.openxmlformats.org/drawingml/2006/table">
            <a:tbl>
              <a:tblPr/>
              <a:tblGrid>
                <a:gridCol w="3709726">
                  <a:extLst>
                    <a:ext uri="{9D8B030D-6E8A-4147-A177-3AD203B41FA5}">
                      <a16:colId xmlns:a16="http://schemas.microsoft.com/office/drawing/2014/main" val="3456699832"/>
                    </a:ext>
                  </a:extLst>
                </a:gridCol>
                <a:gridCol w="3709726">
                  <a:extLst>
                    <a:ext uri="{9D8B030D-6E8A-4147-A177-3AD203B41FA5}">
                      <a16:colId xmlns:a16="http://schemas.microsoft.com/office/drawing/2014/main" val="559595911"/>
                    </a:ext>
                  </a:extLst>
                </a:gridCol>
              </a:tblGrid>
              <a:tr h="30588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SERIALIZABLE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트랜잭션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 COMMITTED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모드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799778"/>
                  </a:ext>
                </a:extLst>
              </a:tr>
              <a:tr h="88013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SERIALIZABLE;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1011" marR="61011" marT="30505" marB="305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788434"/>
                  </a:ext>
                </a:extLst>
              </a:tr>
              <a:tr h="13108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TRANSACTION ISOLATION LEVEL READ COMMITTED;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 TRANSACTION;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여기까지 실행해본 후 진행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INTO Book VALUES (12, '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테스트출판사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5500);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886506"/>
                  </a:ext>
                </a:extLst>
              </a:tr>
              <a:tr h="8390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앞의 결과와 같음 *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Lock t1 commit 30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대기 후 종료 *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200" dirty="0"/>
                    </a:p>
                  </a:txBody>
                  <a:tcPr marL="61011" marR="61011" marT="30505" marB="305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336043"/>
                  </a:ext>
                </a:extLst>
              </a:tr>
              <a:tr h="6244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SUM(price)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Book;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216" marR="43216" marT="11948" marB="11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278015"/>
                  </a:ext>
                </a:extLst>
              </a:tr>
            </a:tbl>
          </a:graphicData>
        </a:graphic>
      </p:graphicFrame>
      <p:pic>
        <p:nvPicPr>
          <p:cNvPr id="14341" name="_x400603880" descr="EMB0000209c0d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53885" r="72282" b="40950"/>
          <a:stretch>
            <a:fillRect/>
          </a:stretch>
        </p:blipFill>
        <p:spPr bwMode="auto">
          <a:xfrm>
            <a:off x="3563511" y="3094588"/>
            <a:ext cx="740112" cy="40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_x400612664" descr="EMB0000209c0d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53706" r="73726" b="40919"/>
          <a:stretch>
            <a:fillRect/>
          </a:stretch>
        </p:blipFill>
        <p:spPr bwMode="auto">
          <a:xfrm>
            <a:off x="7236296" y="4196463"/>
            <a:ext cx="661653" cy="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400615040" descr="EMB0000209c0df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t="53831" r="72365" b="40620"/>
          <a:stretch>
            <a:fillRect/>
          </a:stretch>
        </p:blipFill>
        <p:spPr bwMode="auto">
          <a:xfrm>
            <a:off x="3563511" y="5171486"/>
            <a:ext cx="700352" cy="41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_x400614464" descr="EMB0000209c0df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9" t="12944" r="67216" b="79536"/>
          <a:stretch>
            <a:fillRect/>
          </a:stretch>
        </p:blipFill>
        <p:spPr bwMode="auto">
          <a:xfrm>
            <a:off x="7082971" y="5468079"/>
            <a:ext cx="1249078" cy="4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400616624" descr="EMB0000209c0df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53647" r="73712" b="40280"/>
          <a:stretch>
            <a:fillRect/>
          </a:stretch>
        </p:blipFill>
        <p:spPr bwMode="auto">
          <a:xfrm>
            <a:off x="7236296" y="6086397"/>
            <a:ext cx="576064" cy="4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1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467725" cy="857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29" y="2081174"/>
            <a:ext cx="6967686" cy="44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9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1715534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04.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회복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트랜잭션과 회복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 파일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 파일을 이용한 회복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체크포인트를 이용한 회복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회복</a:t>
            </a:r>
            <a:r>
              <a:rPr lang="en-US" altLang="ko-KR" sz="2000" dirty="0">
                <a:solidFill>
                  <a:schemeClr val="tx2"/>
                </a:solidFill>
              </a:rPr>
              <a:t>(recovery)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0" indent="0" algn="just">
              <a:buNone/>
            </a:pPr>
            <a:r>
              <a:rPr lang="ko-KR" altLang="en-US" dirty="0" smtClean="0"/>
              <a:t>    데이터베이스에 장애가 발생했을 때 데이터베이스를 일관성 있는 상태로 되돌리는</a:t>
            </a:r>
            <a:endParaRPr lang="en-US" altLang="ko-KR" dirty="0" smtClean="0"/>
          </a:p>
          <a:p>
            <a:pPr marL="0" indent="0" algn="just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algn="just"/>
            <a:endParaRPr lang="en-US" altLang="ko-KR" dirty="0" smtClean="0"/>
          </a:p>
          <a:p>
            <a:pPr algn="just"/>
            <a:r>
              <a:rPr lang="ko-KR" altLang="en-US" dirty="0" smtClean="0"/>
              <a:t>데이터베이스 시스템에서 발생할 수 있는 장애 유형</a:t>
            </a:r>
            <a:endParaRPr lang="en-US" altLang="ko-KR" dirty="0" smtClean="0"/>
          </a:p>
          <a:p>
            <a:pPr lvl="1" algn="just">
              <a:lnSpc>
                <a:spcPct val="150000"/>
              </a:lnSpc>
            </a:pPr>
            <a:r>
              <a:rPr lang="ko-KR" altLang="en-US" sz="1400" b="1" dirty="0"/>
              <a:t>시스템 충돌 </a:t>
            </a:r>
            <a:r>
              <a:rPr lang="en-US" altLang="ko-KR" sz="1400" dirty="0"/>
              <a:t>: </a:t>
            </a:r>
            <a:r>
              <a:rPr lang="ko-KR" altLang="en-US" sz="1400" dirty="0"/>
              <a:t>하드웨어 혹은 소프트웨어의 오류로 인하여 주기억장치가 손실되는 것을 말한다</a:t>
            </a:r>
            <a:r>
              <a:rPr lang="en-US" altLang="ko-KR" sz="1400" dirty="0"/>
              <a:t>. </a:t>
            </a:r>
            <a:r>
              <a:rPr lang="ko-KR" altLang="en-US" sz="1400" dirty="0"/>
              <a:t>주기억장치에 </a:t>
            </a:r>
            <a:r>
              <a:rPr lang="ko-KR" altLang="en-US" sz="1400" dirty="0" smtClean="0"/>
              <a:t>상주하여 </a:t>
            </a:r>
            <a:r>
              <a:rPr lang="ko-KR" altLang="en-US" sz="1400" dirty="0"/>
              <a:t>처리 중인 프로그램과 데이터의 일부 혹은 전부가 손실된다</a:t>
            </a:r>
            <a:r>
              <a:rPr lang="en-US" altLang="ko-KR" sz="14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400" b="1" dirty="0"/>
              <a:t>미디어 장애 </a:t>
            </a:r>
            <a:r>
              <a:rPr lang="en-US" altLang="ko-KR" sz="1400" dirty="0"/>
              <a:t>: </a:t>
            </a:r>
            <a:r>
              <a:rPr lang="ko-KR" altLang="en-US" sz="1400" dirty="0"/>
              <a:t>헤드의 충돌이나 읽기 장애에 의하여 보조기억장치의 일부 데이터가 손실되는 것을 말한다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보조기억장치에 </a:t>
            </a:r>
            <a:r>
              <a:rPr lang="ko-KR" altLang="en-US" sz="1400" dirty="0"/>
              <a:t>저장 중인 데이터의 일부 혹은 전부가 손실된다</a:t>
            </a:r>
            <a:r>
              <a:rPr lang="en-US" altLang="ko-KR" sz="14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400" b="1" dirty="0"/>
              <a:t>응용 소프트웨어 오류 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데이터베이스에 접근하는 소프트웨어의 논리적인 오류로 트랜잭션의 수행이 </a:t>
            </a:r>
            <a:r>
              <a:rPr lang="ko-KR" altLang="en-US" sz="1400" dirty="0" smtClean="0"/>
              <a:t>실패하는 </a:t>
            </a:r>
            <a:r>
              <a:rPr lang="ko-KR" altLang="en-US" sz="1400" dirty="0"/>
              <a:t>것을 말한다</a:t>
            </a:r>
            <a:r>
              <a:rPr lang="en-US" altLang="ko-KR" sz="14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400" b="1" dirty="0"/>
              <a:t>자연재해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화재</a:t>
            </a:r>
            <a:r>
              <a:rPr lang="en-US" altLang="ko-KR" sz="1400" dirty="0"/>
              <a:t>, </a:t>
            </a:r>
            <a:r>
              <a:rPr lang="ko-KR" altLang="en-US" sz="1400" dirty="0"/>
              <a:t>홍수</a:t>
            </a:r>
            <a:r>
              <a:rPr lang="en-US" altLang="ko-KR" sz="1400" dirty="0"/>
              <a:t>, </a:t>
            </a:r>
            <a:r>
              <a:rPr lang="ko-KR" altLang="en-US" sz="1400" dirty="0"/>
              <a:t>지진</a:t>
            </a:r>
            <a:r>
              <a:rPr lang="en-US" altLang="ko-KR" sz="1400" dirty="0"/>
              <a:t>, </a:t>
            </a:r>
            <a:r>
              <a:rPr lang="ko-KR" altLang="en-US" sz="1400" dirty="0"/>
              <a:t>정전 등에 의해 컴퓨터 시스템이 손상되는 것을 말한다</a:t>
            </a:r>
            <a:r>
              <a:rPr lang="en-US" altLang="ko-KR" sz="140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400" b="1" dirty="0"/>
              <a:t>부주의 혹은 </a:t>
            </a:r>
            <a:r>
              <a:rPr lang="ko-KR" altLang="en-US" sz="1400" b="1" dirty="0" smtClean="0"/>
              <a:t>태업</a:t>
            </a:r>
            <a:r>
              <a:rPr lang="en-US" altLang="ko-KR" sz="1400" dirty="0" smtClean="0"/>
              <a:t>(sabotage) </a:t>
            </a:r>
            <a:r>
              <a:rPr lang="en-US" altLang="ko-KR" sz="1400" dirty="0"/>
              <a:t>: </a:t>
            </a:r>
            <a:r>
              <a:rPr lang="ko-KR" altLang="en-US" sz="1400" dirty="0"/>
              <a:t>운영자나 사용자의 부주의로 데이터가 손실되거나 의도적인 </a:t>
            </a:r>
            <a:r>
              <a:rPr lang="ko-KR" altLang="en-US" sz="1400" dirty="0" smtClean="0"/>
              <a:t>손상을 입는 </a:t>
            </a:r>
            <a:r>
              <a:rPr lang="ko-KR" altLang="en-US" sz="1400" dirty="0"/>
              <a:t>것을 </a:t>
            </a:r>
            <a:r>
              <a:rPr lang="ko-KR" altLang="en-US" sz="1400" dirty="0" smtClean="0"/>
              <a:t>말한다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2" y="1180479"/>
            <a:ext cx="8144024" cy="51288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트랜잭션과 회복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83568" y="6383115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계좌이체 트랜잭션과 수행 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과정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0789" y="5914796"/>
            <a:ext cx="1944216" cy="46831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(DBMS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가 즉시 갱신하는 </a:t>
            </a:r>
            <a:r>
              <a:rPr lang="ko-KR" altLang="en-US" sz="1000" smtClean="0">
                <a:solidFill>
                  <a:srgbClr val="FF0000"/>
                </a:solidFill>
                <a:latin typeface="+mn-ea"/>
                <a:ea typeface="+mn-ea"/>
              </a:rPr>
              <a:t>경우</a:t>
            </a:r>
            <a:endParaRPr lang="en-US" altLang="ko-KR" sz="100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ko-KR" sz="1000" smtClean="0">
                <a:solidFill>
                  <a:srgbClr val="FF0000"/>
                </a:solidFill>
                <a:latin typeface="+mn-ea"/>
                <a:ea typeface="+mn-ea"/>
              </a:rPr>
              <a:t>COMMIT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전에 </a:t>
            </a:r>
            <a:r>
              <a:rPr lang="ko-KR" altLang="en-US" sz="1000" smtClean="0">
                <a:solidFill>
                  <a:srgbClr val="FF0000"/>
                </a:solidFill>
                <a:latin typeface="+mn-ea"/>
                <a:ea typeface="+mn-ea"/>
              </a:rPr>
              <a:t>⑤⑥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이</a:t>
            </a:r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 DB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에 </a:t>
            </a:r>
            <a:r>
              <a:rPr lang="ko-KR" altLang="en-US" sz="1000" smtClean="0">
                <a:solidFill>
                  <a:srgbClr val="FF0000"/>
                </a:solidFill>
                <a:latin typeface="+mn-ea"/>
                <a:ea typeface="+mn-ea"/>
              </a:rPr>
              <a:t>기</a:t>
            </a:r>
            <a:endParaRPr lang="en-US" altLang="ko-KR" sz="100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z="1000" smtClean="0">
                <a:solidFill>
                  <a:srgbClr val="FF0000"/>
                </a:solidFill>
                <a:latin typeface="+mn-ea"/>
                <a:ea typeface="+mn-ea"/>
              </a:rPr>
              <a:t>록될 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수도 있음</a:t>
            </a:r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트랜잭션과 회복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930" y="64137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수행과 상태도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7272808" cy="4857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로그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트랜잭션이 수행 중이거나 수행이 종료된 후 발생하는 데이터베이스 손실을 방지하기 위해 트랜잭션의 데이터베이스 기록을 추적하는 로그 파일</a:t>
            </a:r>
            <a:r>
              <a:rPr lang="en-US" altLang="ko-KR" dirty="0" smtClean="0"/>
              <a:t>(log file)</a:t>
            </a:r>
            <a:r>
              <a:rPr lang="ko-KR" altLang="en-US" dirty="0" smtClean="0"/>
              <a:t>을 사용함</a:t>
            </a:r>
            <a:endParaRPr lang="en-US" altLang="ko-KR" dirty="0" smtClean="0"/>
          </a:p>
          <a:p>
            <a:pPr algn="just"/>
            <a:endParaRPr lang="en-US" altLang="ko-KR" sz="600" dirty="0" smtClean="0"/>
          </a:p>
          <a:p>
            <a:pPr algn="just"/>
            <a:r>
              <a:rPr lang="ko-KR" altLang="en-US" dirty="0" smtClean="0"/>
              <a:t>로그 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트랜잭션이 반영한 모든 데이터의 변경사항을 데이터베이스에 기록하기 전에 미리 기록해두는 별도의 데이터베이스로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안전한 하드디스크에 저장되며 전원과 관계없이 기록이 남아 있음</a:t>
            </a:r>
            <a:endParaRPr lang="en-US" altLang="ko-KR" dirty="0" smtClean="0"/>
          </a:p>
          <a:p>
            <a:pPr algn="just"/>
            <a:endParaRPr lang="en-US" altLang="ko-KR" sz="600" dirty="0" smtClean="0"/>
          </a:p>
          <a:p>
            <a:pPr algn="just"/>
            <a:r>
              <a:rPr lang="ko-KR" altLang="en-US" dirty="0" smtClean="0"/>
              <a:t>로그 파일에 저장된 로그의 구조</a:t>
            </a:r>
            <a:endParaRPr lang="en-US" altLang="ko-KR" dirty="0" smtClean="0"/>
          </a:p>
          <a:p>
            <a:pPr algn="just">
              <a:buNone/>
            </a:pPr>
            <a:r>
              <a:rPr lang="en-US" altLang="ko-KR" dirty="0" smtClean="0"/>
              <a:t>	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트랜잭션번호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로그의 타입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항목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수정 전 값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수정 후 값</a:t>
            </a:r>
            <a:r>
              <a:rPr lang="en-US" altLang="ko-KR" sz="1200" dirty="0" smtClean="0"/>
              <a:t>&gt;</a:t>
            </a:r>
          </a:p>
          <a:p>
            <a:pPr algn="just">
              <a:buNone/>
            </a:pPr>
            <a:endParaRPr lang="en-US" altLang="ko-KR" sz="1200" dirty="0" smtClean="0"/>
          </a:p>
          <a:p>
            <a:pPr algn="just"/>
            <a:r>
              <a:rPr lang="ko-KR" altLang="en-US" dirty="0" smtClean="0"/>
              <a:t>‘로그의 타입’은 트랜잭션의 연산 타입으로 </a:t>
            </a:r>
            <a:r>
              <a:rPr lang="en-US" altLang="ko-KR" dirty="0" smtClean="0"/>
              <a:t>START, INSERT, UPDATE, DELETE,</a:t>
            </a:r>
          </a:p>
          <a:p>
            <a:pPr algn="just">
              <a:buNone/>
            </a:pPr>
            <a:r>
              <a:rPr lang="en-US" altLang="ko-KR" dirty="0" smtClean="0"/>
              <a:t>	ABORT, COMMIT 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 ‘</a:t>
            </a:r>
            <a:r>
              <a:rPr lang="ko-KR" altLang="en-US" dirty="0" smtClean="0"/>
              <a:t>수정 전 값’은 데이터의 변경 전 값을 나타내고</a:t>
            </a:r>
            <a:r>
              <a:rPr lang="en-US" altLang="ko-KR" dirty="0" smtClean="0"/>
              <a:t>,                  ‘</a:t>
            </a:r>
            <a:r>
              <a:rPr lang="ko-KR" altLang="en-US" dirty="0" smtClean="0"/>
              <a:t>수정 후 값’은 연산의 결과로 변경된 값을 나타냄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5556473"/>
            <a:ext cx="7488832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&lt;T1, START&gt;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&lt;T1, UPDATE, Customer(</a:t>
            </a:r>
            <a:r>
              <a:rPr lang="ko-KR" altLang="en-US" sz="1200" dirty="0" smtClean="0">
                <a:ea typeface="맑은 고딕" panose="020B0503020000020004" pitchFamily="50" charset="-127"/>
              </a:rPr>
              <a:t>박지성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).balance, 100000, 90000&gt;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&lt;T1, UPDATE, Customer(</a:t>
            </a:r>
            <a:r>
              <a:rPr lang="ko-KR" altLang="en-US" sz="1200" dirty="0" smtClean="0">
                <a:ea typeface="맑은 고딕" panose="020B0503020000020004" pitchFamily="50" charset="-127"/>
              </a:rPr>
              <a:t>김연아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).balance, 100000, 110000&gt;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&lt;T1, COMMIT&gt;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트랜잭션의 개념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568" y="616530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계좌이체 트랜잭션과 수행 과정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632848" cy="442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로그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4264" y="630932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수행과 로그 파일 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833656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로그 파일을 이용한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r>
              <a:rPr lang="ko-KR" altLang="en-US" dirty="0" smtClean="0"/>
              <a:t>데이터의 변경 기록을 저장해 둔 로그 파일을 이용하면 시스템 장애도 복구할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아래 두 개의 트랜잭션이 실행된다고 하자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편의상 트랜잭션의 연산 </a:t>
            </a:r>
            <a:r>
              <a:rPr lang="en-US" altLang="ko-KR" dirty="0" smtClean="0"/>
              <a:t>SELECT, UPDATE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read_item</a:t>
            </a:r>
            <a:r>
              <a:rPr lang="en-US" altLang="ko-KR" dirty="0" smtClean="0"/>
              <a:t>( ), 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write_item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으로 대체한다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트랜잭션은 각각 데이터 </a:t>
            </a:r>
            <a:r>
              <a:rPr lang="en-US" altLang="ko-KR" dirty="0" smtClean="0"/>
              <a:t>A, B, C, D</a:t>
            </a:r>
            <a:r>
              <a:rPr lang="ko-KR" altLang="en-US" dirty="0" smtClean="0"/>
              <a:t>를 읽거나 쓰는 작업을 진행한다</a:t>
            </a:r>
            <a:r>
              <a:rPr lang="en-US" altLang="ko-KR" dirty="0" smtClean="0"/>
              <a:t>. </a:t>
            </a:r>
          </a:p>
          <a:p>
            <a:pPr lvl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(A, B, C, D)</a:t>
            </a:r>
            <a:r>
              <a:rPr lang="ko-KR" altLang="en-US" dirty="0" smtClean="0"/>
              <a:t>의 초깃값은 </a:t>
            </a:r>
            <a:r>
              <a:rPr lang="en-US" altLang="ko-KR" dirty="0" smtClean="0"/>
              <a:t>(100, 200, 300, 400)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83444"/>
              </p:ext>
            </p:extLst>
          </p:nvPr>
        </p:nvGraphicFramePr>
        <p:xfrm>
          <a:off x="971600" y="2996952"/>
          <a:ext cx="741682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A=A+10;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B=B+10;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C=C+10;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A=A+10;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D=D+10;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B=B+10;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(D);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로그 파일을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7952" y="1288703"/>
            <a:ext cx="8064896" cy="5472608"/>
          </a:xfrm>
        </p:spPr>
        <p:txBody>
          <a:bodyPr/>
          <a:lstStyle/>
          <a:p>
            <a:pPr marL="144463" lvl="1" indent="-144463"/>
            <a:r>
              <a:rPr lang="ko-KR" altLang="en-US" dirty="0" smtClean="0"/>
              <a:t>트랜잭션이 </a:t>
            </a:r>
            <a:r>
              <a:rPr lang="en-US" altLang="ko-KR" dirty="0" smtClean="0"/>
              <a:t>T1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T2 </a:t>
            </a:r>
            <a:r>
              <a:rPr lang="ko-KR" altLang="en-US" dirty="0" smtClean="0"/>
              <a:t>순으로 실행된다면 다음과 같은 로그 파일이 생성된다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439568"/>
              </p:ext>
            </p:extLst>
          </p:nvPr>
        </p:nvGraphicFramePr>
        <p:xfrm>
          <a:off x="436017" y="1760576"/>
          <a:ext cx="4784055" cy="3468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번호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레코드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4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5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6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7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8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START]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de-DE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B, 200, 210]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C, 300, 310]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fr-FR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A, 100, 110]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COMMIT]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START]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fr-FR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UPDATE, A, 110, 120]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de-DE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UPDATE. B, 210, 220]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UPDATE, D, 400, 410]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COMMIT]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107565"/>
              </p:ext>
            </p:extLst>
          </p:nvPr>
        </p:nvGraphicFramePr>
        <p:xfrm>
          <a:off x="5436096" y="1760899"/>
          <a:ext cx="3346283" cy="340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513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A=A+10;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B=B+10;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C=C+10;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A=A+10;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D=D+10;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B=B+10;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(B);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write_item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(D);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8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로그 파일을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시스템 운영 중 장애가 발생하여 시스템이 다시 가동되었을 때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는 로그 파일을 먼저 살펴본다</a:t>
            </a:r>
            <a:r>
              <a:rPr lang="en-US" altLang="ko-KR" dirty="0" smtClean="0"/>
              <a:t>. </a:t>
            </a:r>
          </a:p>
          <a:p>
            <a:pPr algn="just"/>
            <a:endParaRPr lang="en-US" altLang="ko-KR" sz="600" dirty="0" smtClean="0"/>
          </a:p>
          <a:p>
            <a:pPr algn="just"/>
            <a:r>
              <a:rPr lang="en-US" altLang="ko-KR" dirty="0" smtClean="0"/>
              <a:t>DBMS</a:t>
            </a:r>
            <a:r>
              <a:rPr lang="ko-KR" altLang="en-US" dirty="0" smtClean="0"/>
              <a:t>는 트랜잭션이 종료되었는지 혹은 중단되었는지 여부를 판단하여 종료된 트랜잭션은 종료를 확정하기 위하여 재실행</a:t>
            </a:r>
            <a:r>
              <a:rPr lang="en-US" altLang="ko-KR" dirty="0" smtClean="0"/>
              <a:t>(REDO)</a:t>
            </a:r>
            <a:r>
              <a:rPr lang="ko-KR" altLang="en-US" dirty="0" smtClean="0"/>
              <a:t>을 진행하고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중단된 트랜잭션은 없던 일로 되돌리기 위해 취소</a:t>
            </a:r>
            <a:r>
              <a:rPr lang="en-US" altLang="ko-KR" dirty="0" smtClean="0"/>
              <a:t>(UNDO)</a:t>
            </a:r>
            <a:r>
              <a:rPr lang="ko-KR" altLang="en-US" dirty="0" smtClean="0"/>
              <a:t>를 진행한다</a:t>
            </a:r>
            <a:r>
              <a:rPr lang="en-US" altLang="ko-KR" dirty="0" smtClean="0"/>
              <a:t>. </a:t>
            </a:r>
          </a:p>
          <a:p>
            <a:pPr algn="just"/>
            <a:endParaRPr lang="en-US" altLang="ko-KR" sz="600" dirty="0" smtClean="0"/>
          </a:p>
          <a:p>
            <a:pPr algn="just"/>
            <a:r>
              <a:rPr lang="ko-KR" altLang="en-US" dirty="0" smtClean="0"/>
              <a:t>트랜잭션의 재실행</a:t>
            </a:r>
            <a:r>
              <a:rPr lang="en-US" altLang="ko-KR" dirty="0" smtClean="0"/>
              <a:t>(REDO)</a:t>
            </a:r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장애가 발생한 후 시스템을 다시 가동을 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 파일에 트랜잭션 시작</a:t>
            </a:r>
            <a:r>
              <a:rPr lang="en-US" altLang="ko-KR" dirty="0" smtClean="0"/>
              <a:t>(START)</a:t>
            </a:r>
            <a:r>
              <a:rPr lang="ko-KR" altLang="en-US" dirty="0" smtClean="0"/>
              <a:t>이 있고 종료</a:t>
            </a:r>
            <a:r>
              <a:rPr lang="en-US" altLang="ko-KR" dirty="0" smtClean="0"/>
              <a:t>(COMMIT)</a:t>
            </a:r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가 있는 경우다</a:t>
            </a:r>
            <a:r>
              <a:rPr lang="en-US" altLang="ko-KR" dirty="0" smtClean="0"/>
              <a:t>. COMMIT </a:t>
            </a:r>
            <a:r>
              <a:rPr lang="ko-KR" altLang="en-US" dirty="0" smtClean="0"/>
              <a:t>연산이 로그에 있다는 것은 트랜잭션이 모두 완료되었다는 의미다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변경 내용</a:t>
            </a:r>
            <a:endParaRPr lang="en-US" altLang="ko-KR" dirty="0" smtClean="0"/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이 버퍼에서 데이터베이스에 기록되지 않았을 가능성이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로그를 보면서 트랜잭션이 변경한 내용</a:t>
            </a:r>
            <a:endParaRPr lang="en-US" altLang="ko-KR" dirty="0" smtClean="0"/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을 데이터베이스에 다시 기록하는 과정이 필요하다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과정을 </a:t>
            </a:r>
            <a:r>
              <a:rPr lang="en-US" altLang="ko-KR" dirty="0" smtClean="0"/>
              <a:t>REDO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sz="600" dirty="0" smtClean="0"/>
          </a:p>
          <a:p>
            <a:pPr algn="just"/>
            <a:r>
              <a:rPr lang="ko-KR" altLang="en-US" dirty="0" smtClean="0"/>
              <a:t>트랜잭션의 취소</a:t>
            </a:r>
            <a:r>
              <a:rPr lang="en-US" altLang="ko-KR" dirty="0" smtClean="0"/>
              <a:t>(UNDO)</a:t>
            </a:r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장애가 발생한 후 시스템을 다시 가동했을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 파일에 트랜잭션의 시작</a:t>
            </a:r>
            <a:r>
              <a:rPr lang="en-US" altLang="ko-KR" dirty="0" smtClean="0"/>
              <a:t>(START)</a:t>
            </a:r>
            <a:r>
              <a:rPr lang="ko-KR" altLang="en-US" dirty="0" smtClean="0"/>
              <a:t>만 있고 종료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없는 경우다</a:t>
            </a:r>
            <a:r>
              <a:rPr lang="en-US" altLang="ko-KR" dirty="0" smtClean="0"/>
              <a:t>. COMMIT </a:t>
            </a:r>
            <a:r>
              <a:rPr lang="ko-KR" altLang="en-US" dirty="0" smtClean="0"/>
              <a:t>연산이 로그에 보이지 않는다는 것은 트랜잭션이 완료되지 못했다는 의미로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en-US" altLang="ko-KR" dirty="0" smtClean="0"/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이 한 일을 모두 취소해야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경우 완료하지 못했지만 버퍼의 변경 내용이 데이터베이스에 기록되어 있</a:t>
            </a:r>
            <a:endParaRPr lang="en-US" altLang="ko-KR" dirty="0" smtClean="0"/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을 가능성이 있기 때문에 로그를 보면서 트랜잭션이 변경한 내용을 데이터베이스에서 원상복구시켜야 한다</a:t>
            </a:r>
            <a:r>
              <a:rPr lang="en-US" altLang="ko-KR" dirty="0" smtClean="0"/>
              <a:t>. </a:t>
            </a:r>
          </a:p>
          <a:p>
            <a:pPr lvl="1" algn="just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이 과정을 </a:t>
            </a:r>
            <a:r>
              <a:rPr lang="en-US" altLang="ko-KR" dirty="0" smtClean="0"/>
              <a:t>UNDO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로그 파일을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즉시 갱신 방법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indent="-165100">
              <a:buClrTx/>
              <a:buFont typeface="Arial" pitchFamily="34" charset="0"/>
              <a:buChar char="•"/>
            </a:pPr>
            <a:r>
              <a:rPr lang="ko-KR" altLang="en-US" sz="1400" b="0" dirty="0" smtClean="0"/>
              <a:t>즉시 </a:t>
            </a:r>
            <a:r>
              <a:rPr lang="ko-KR" altLang="en-US" sz="1400" b="0" dirty="0"/>
              <a:t>갱신</a:t>
            </a:r>
            <a:r>
              <a:rPr lang="en-US" altLang="ko-KR" sz="1400" b="0" dirty="0"/>
              <a:t>(immediate update)</a:t>
            </a:r>
            <a:r>
              <a:rPr lang="ko-KR" altLang="en-US" sz="1400" b="0" dirty="0"/>
              <a:t>은 ‘갱신 데이터→로그’</a:t>
            </a:r>
            <a:r>
              <a:rPr lang="en-US" altLang="ko-KR" sz="1400" b="0" dirty="0"/>
              <a:t>, ‘</a:t>
            </a:r>
            <a:r>
              <a:rPr lang="ko-KR" altLang="en-US" sz="1400" b="0" dirty="0"/>
              <a:t>버퍼→데이터베이스’ 작업이 부분완료 전에 동시에 진행될 수 있으며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부분완료가 되면 갱신 데이터는 로그에 기록이 끝난 </a:t>
            </a:r>
            <a:r>
              <a:rPr lang="ko-KR" altLang="en-US" sz="1400" b="0" dirty="0" smtClean="0"/>
              <a:t>상태</a:t>
            </a:r>
            <a:endParaRPr lang="en-US" altLang="ko-KR" sz="1400" b="0" dirty="0"/>
          </a:p>
          <a:p>
            <a:pPr algn="just"/>
            <a:endParaRPr lang="en-US" altLang="ko-KR" dirty="0" smtClean="0"/>
          </a:p>
          <a:p>
            <a:pPr algn="just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지연 갱신 방법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indent="-165100">
              <a:buClrTx/>
              <a:buFont typeface="Arial" pitchFamily="34" charset="0"/>
              <a:buChar char="•"/>
            </a:pPr>
            <a:r>
              <a:rPr lang="ko-KR" altLang="en-US" sz="1400" b="0" dirty="0" smtClean="0"/>
              <a:t>지연 </a:t>
            </a:r>
            <a:r>
              <a:rPr lang="ko-KR" altLang="en-US" sz="1400" b="0" dirty="0"/>
              <a:t>갱신</a:t>
            </a:r>
            <a:r>
              <a:rPr lang="en-US" altLang="ko-KR" sz="1400" b="0" dirty="0"/>
              <a:t>(deferred update)</a:t>
            </a:r>
            <a:r>
              <a:rPr lang="ko-KR" altLang="en-US" sz="1400" b="0" dirty="0"/>
              <a:t>은 ‘갱신 데이터→로그’가 끝난 후 부분완료를 하고 ‘버퍼→데이터베이스’ 작업이 진행되는 </a:t>
            </a:r>
            <a:r>
              <a:rPr lang="ko-KR" altLang="en-US" sz="1400" b="0" dirty="0" smtClean="0"/>
              <a:t>방법</a:t>
            </a:r>
            <a:endParaRPr lang="ko-KR" alt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로그 파일을 이용한 회복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051607"/>
              </p:ext>
            </p:extLst>
          </p:nvPr>
        </p:nvGraphicFramePr>
        <p:xfrm>
          <a:off x="611560" y="1659608"/>
          <a:ext cx="7992889" cy="4639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번호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=0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아무 작업도 필요 없음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 수행을 시작하지 않았음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4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UNDO(T1) : 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취소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 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까지 생성한 로그 레코드를 이용하여 데이터베이스 항목을 되돌림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수행하지 않은 것과 같음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9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REDO(T1) : 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재수행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까지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 생성한 로그 레코드를 이용하여 데이터베이스 항목 값을 기록함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UNDO(T2) : 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를 취소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까지 생성한 로그 레코드를 이용하여 데이터베이스 항목을 되돌림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은 수행이 완료됨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는 수행하지 않은 것과 같음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REDO(T1) : 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재수행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REDO(T2) : 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4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재수행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T1, 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는 수행이 완료됨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5835" y="129956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로그와 회복 방법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즉시 갱신 방법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로그 파일을 이용한 회복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99705"/>
              </p:ext>
            </p:extLst>
          </p:nvPr>
        </p:nvGraphicFramePr>
        <p:xfrm>
          <a:off x="611560" y="1659608"/>
          <a:ext cx="7992889" cy="374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번호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=0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아무 작업도 필요 없음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 수행을 시작하지 않았음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4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 : 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아무 작업도 필요 없음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수행하지 않은 것과 같음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1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＜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9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REDO(T1) : 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재수행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까지 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 생성한 로그 레코드를 이용하여 데이터베이스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항목 값을 기록함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 : 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아무 작업도 필요 없음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은 수행이 완료됨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는 수행하지 않은 것과 같음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REDO(T1) : T1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재수행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REDO(T2) : 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4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재수행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T1, T2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는 수행이 완료됨</a:t>
                      </a:r>
                      <a:endParaRPr lang="ko-KR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5835" y="129956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로그와 회복 방법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지연 갱신 방법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체크포인트를 이용한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로그를 이용한 회복은 시스템에 장애가 일어났을 때 어느 시점까지 되돌아가야 하는지 알 수 없다</a:t>
            </a:r>
            <a:r>
              <a:rPr lang="en-US" altLang="ko-KR" dirty="0" smtClean="0"/>
              <a:t>. </a:t>
            </a:r>
            <a:r>
              <a:rPr lang="ko-KR" altLang="en-US" dirty="0"/>
              <a:t>트랜잭션이 많은 응용의 경우 하루 이상 되돌아가서 복구하는 것은 사실상 불가능하다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algn="just"/>
            <a:endParaRPr lang="en-US" altLang="ko-KR" sz="600" dirty="0" smtClean="0"/>
          </a:p>
          <a:p>
            <a:pPr algn="just"/>
            <a:r>
              <a:rPr lang="ko-KR" altLang="en-US" dirty="0" smtClean="0"/>
              <a:t>회복 시 많은 양의 로그를 검색하고 갱신하는 시간을 줄이기 위하여 몇 십 분 단위로 데이터베이스와 트랜잭션 로그 파일을 동기화한 후 동기화한 시점을 로그 파일에 기록해두는 방법 혹은 그 시점을 체크포인트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</a:t>
            </a:r>
            <a:r>
              <a:rPr lang="ko-KR" altLang="en-US" dirty="0" err="1" smtClean="0"/>
              <a:t>검사점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 smtClean="0"/>
          </a:p>
          <a:p>
            <a:pPr algn="just"/>
            <a:r>
              <a:rPr lang="ko-KR" altLang="en-US" dirty="0" smtClean="0"/>
              <a:t>체크포인트 시점에는 다음과 같은 작업을 진행한다</a:t>
            </a:r>
            <a:r>
              <a:rPr lang="en-US" altLang="ko-KR" dirty="0" smtClean="0"/>
              <a:t>.</a:t>
            </a:r>
          </a:p>
          <a:p>
            <a:pPr lvl="1" algn="just"/>
            <a:r>
              <a:rPr lang="ko-KR" altLang="en-US" sz="1400" dirty="0" smtClean="0"/>
              <a:t>주기억장치의 로그 레코드를 모두 하드디스크의 로그 파일에 저장한다</a:t>
            </a:r>
            <a:r>
              <a:rPr lang="en-US" altLang="ko-KR" sz="1400" dirty="0" smtClean="0"/>
              <a:t>.</a:t>
            </a:r>
          </a:p>
          <a:p>
            <a:pPr lvl="1" algn="just"/>
            <a:r>
              <a:rPr lang="ko-KR" altLang="en-US" sz="1400" dirty="0" smtClean="0"/>
              <a:t>버퍼에 있는 변경된 내용을 하드디스크의 데이터베이스에 저장한다</a:t>
            </a:r>
            <a:r>
              <a:rPr lang="en-US" altLang="ko-KR" sz="1400" dirty="0" smtClean="0"/>
              <a:t>.</a:t>
            </a:r>
          </a:p>
          <a:p>
            <a:pPr lvl="1" algn="just"/>
            <a:r>
              <a:rPr lang="ko-KR" altLang="en-US" sz="1400" dirty="0" smtClean="0"/>
              <a:t>체크포인트를 로그 파일에 표시한다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체크포인트를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체크포인트가 있으면 로그를 이용한 회복 기법은 좀더 간단해짐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체크포인트 이전에 </a:t>
            </a:r>
            <a:r>
              <a:rPr lang="en-US" altLang="ko-KR" dirty="0" smtClean="0"/>
              <a:t>[COMMIT] </a:t>
            </a:r>
            <a:r>
              <a:rPr lang="ko-KR" altLang="en-US" dirty="0" smtClean="0"/>
              <a:t>기록이 있는 경우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아무 작업이 필요 없음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로그에 체크포인트가 나타나는 시점은 이미 변경 내용이 데이터베이스에 모두 기록된 후이기 때문</a:t>
            </a:r>
            <a:r>
              <a:rPr lang="en-US" altLang="ko-KR" sz="1200" b="0" dirty="0" smtClean="0"/>
              <a:t>.</a:t>
            </a:r>
          </a:p>
          <a:p>
            <a:endParaRPr lang="en-US" altLang="ko-KR" sz="600" dirty="0" smtClean="0"/>
          </a:p>
          <a:p>
            <a:r>
              <a:rPr lang="ko-KR" altLang="en-US" dirty="0" smtClean="0"/>
              <a:t>체크포인트 이후에 </a:t>
            </a:r>
            <a:r>
              <a:rPr lang="en-US" altLang="ko-KR" dirty="0" smtClean="0"/>
              <a:t>[COMMIT] </a:t>
            </a:r>
            <a:r>
              <a:rPr lang="ko-KR" altLang="en-US" dirty="0" smtClean="0"/>
              <a:t>기록이 있는 경우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en-US" altLang="ko-KR" sz="1200" b="0" dirty="0" smtClean="0"/>
              <a:t>REDO(T)</a:t>
            </a:r>
            <a:r>
              <a:rPr lang="ko-KR" altLang="en-US" sz="1200" b="0" dirty="0" smtClean="0"/>
              <a:t>를 진행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체크포인트 이후에 변경 내용이 데이터베이스에 반영되지 않았으므로 </a:t>
            </a:r>
            <a:r>
              <a:rPr lang="en-US" altLang="ko-KR" sz="1200" b="0" dirty="0" smtClean="0"/>
              <a:t>REDO</a:t>
            </a:r>
            <a:r>
              <a:rPr lang="ko-KR" altLang="en-US" sz="1200" b="0" dirty="0" smtClean="0"/>
              <a:t>를 진행</a:t>
            </a:r>
            <a:r>
              <a:rPr lang="en-US" altLang="ko-KR" sz="1200" b="0" dirty="0" smtClean="0"/>
              <a:t>.</a:t>
            </a:r>
          </a:p>
          <a:p>
            <a:endParaRPr lang="en-US" altLang="ko-KR" sz="600" dirty="0" smtClean="0"/>
          </a:p>
          <a:p>
            <a:r>
              <a:rPr lang="ko-KR" altLang="en-US" dirty="0" smtClean="0"/>
              <a:t>체크포인트 이후에 </a:t>
            </a:r>
            <a:r>
              <a:rPr lang="en-US" altLang="ko-KR" dirty="0" smtClean="0"/>
              <a:t>[COMMIT] </a:t>
            </a:r>
            <a:r>
              <a:rPr lang="ko-KR" altLang="en-US" dirty="0" smtClean="0"/>
              <a:t>기록이 없는 경우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즉시 갱신 방법을 사용했다면 </a:t>
            </a:r>
            <a:r>
              <a:rPr lang="en-US" altLang="ko-KR" sz="1200" b="0" dirty="0" smtClean="0"/>
              <a:t>UNDO(T)</a:t>
            </a:r>
            <a:r>
              <a:rPr lang="ko-KR" altLang="en-US" sz="1200" b="0" dirty="0" smtClean="0"/>
              <a:t>를 진행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버퍼의 내용이 반영됐을 수도 있기 때문에 원상복구 시켜야 함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반면 지연 갱신 방법을 사용했다면 아무것도 할 필요가 없음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지연 갱신 방법은 </a:t>
            </a:r>
            <a:r>
              <a:rPr lang="en-US" altLang="ko-KR" sz="1200" b="0" dirty="0" smtClean="0"/>
              <a:t>[COMMIT] </a:t>
            </a:r>
            <a:r>
              <a:rPr lang="ko-KR" altLang="en-US" sz="1200" b="0" dirty="0" smtClean="0"/>
              <a:t>이전에는 버퍼의 내용을 데이터베이스에 반영하지 않기 때문</a:t>
            </a:r>
            <a:r>
              <a:rPr lang="en-US" altLang="ko-KR" sz="1200" b="0" dirty="0" smtClean="0"/>
              <a:t>.</a:t>
            </a:r>
            <a:endParaRPr lang="ko-KR" alt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체크포인트를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즉시 갱신 방법을 사용했다면 </a:t>
            </a:r>
            <a:r>
              <a:rPr lang="en-US" altLang="ko-KR" dirty="0" smtClean="0"/>
              <a:t>T2, T3</a:t>
            </a:r>
            <a:r>
              <a:rPr lang="ko-KR" altLang="en-US" dirty="0" smtClean="0"/>
              <a:t>는 아무 작업이 필요 없고</a:t>
            </a:r>
            <a:r>
              <a:rPr lang="en-US" altLang="ko-KR" dirty="0" smtClean="0"/>
              <a:t>, T4, T5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REDO, T1, T6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UNDO</a:t>
            </a:r>
            <a:r>
              <a:rPr lang="ko-KR" altLang="en-US" dirty="0" smtClean="0"/>
              <a:t>가 필요함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지연 갱신 방법을 사용했다면 </a:t>
            </a:r>
            <a:r>
              <a:rPr lang="en-US" altLang="ko-KR" dirty="0" smtClean="0"/>
              <a:t>T2, T3</a:t>
            </a:r>
            <a:r>
              <a:rPr lang="ko-KR" altLang="en-US" dirty="0" smtClean="0"/>
              <a:t>는 아무 작업이 필요 없고</a:t>
            </a:r>
            <a:r>
              <a:rPr lang="en-US" altLang="ko-KR" dirty="0" smtClean="0"/>
              <a:t>, T4, T5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REDO</a:t>
            </a:r>
            <a:r>
              <a:rPr lang="ko-KR" altLang="en-US" dirty="0" smtClean="0"/>
              <a:t>가 필요함</a:t>
            </a:r>
            <a:r>
              <a:rPr lang="en-US" altLang="ko-KR" dirty="0" smtClean="0"/>
              <a:t>. T1, T6</a:t>
            </a:r>
            <a:r>
              <a:rPr lang="ko-KR" altLang="en-US" dirty="0" smtClean="0"/>
              <a:t>는 아무 작업이 필요 없음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851348"/>
            <a:ext cx="4572000" cy="2117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T1</a:t>
            </a:r>
          </a:p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T2</a:t>
            </a:r>
          </a:p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T3</a:t>
            </a:r>
          </a:p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T4</a:t>
            </a:r>
          </a:p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T5</a:t>
            </a:r>
          </a:p>
          <a:p>
            <a:pPr>
              <a:lnSpc>
                <a:spcPct val="14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트랜잭션 </a:t>
            </a:r>
            <a:r>
              <a:rPr lang="en-US" altLang="ko-KR" sz="1600" dirty="0" smtClean="0">
                <a:latin typeface="+mn-ea"/>
                <a:ea typeface="+mn-ea"/>
              </a:rPr>
              <a:t>T6</a:t>
            </a:r>
            <a:endParaRPr lang="ko-KR" altLang="en-US" sz="1600" dirty="0">
              <a:latin typeface="+mn-ea"/>
              <a:ea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99592" y="5083596"/>
            <a:ext cx="7200800" cy="158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5400000">
            <a:off x="3707904" y="3859460"/>
            <a:ext cx="24482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6272292" y="3859460"/>
            <a:ext cx="24482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2195736" y="2995364"/>
            <a:ext cx="5976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195736" y="3347139"/>
            <a:ext cx="2232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771800" y="3698914"/>
            <a:ext cx="1836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592056" y="4050689"/>
            <a:ext cx="3816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256280" y="4402464"/>
            <a:ext cx="1836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258172" y="4754237"/>
            <a:ext cx="2700000" cy="18534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85181" y="5157192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시간 </a:t>
            </a:r>
            <a:r>
              <a:rPr lang="en-US" altLang="ko-KR" sz="1400" dirty="0" smtClean="0">
                <a:latin typeface="+mn-ea"/>
                <a:ea typeface="+mn-ea"/>
              </a:rPr>
              <a:t>t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96358" y="515719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latin typeface="+mn-ea"/>
                <a:ea typeface="+mn-ea"/>
              </a:rPr>
              <a:t>체크포인트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98852" y="5157192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latin typeface="+mn-ea"/>
                <a:ea typeface="+mn-ea"/>
              </a:rPr>
              <a:t>시스템 장애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584" y="566124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 로그 기록과 체크포인트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트랜잭션의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트랜잭션 수행 과정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①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박지성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값을 하드디스크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주기억장치 버퍼로 읽어온다</a:t>
            </a:r>
          </a:p>
          <a:p>
            <a:pPr lvl="1">
              <a:buNone/>
            </a:pPr>
            <a:r>
              <a:rPr lang="ko-KR" altLang="en-US" dirty="0" smtClean="0"/>
              <a:t>②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김연아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값을 하드디스크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주기억장치 버퍼로 읽어온다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ko-KR" altLang="en-US" dirty="0" smtClean="0"/>
              <a:t>③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박지성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원을 인출한 값을 저장한다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ko-KR" altLang="en-US" dirty="0" smtClean="0"/>
              <a:t>④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김연아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원을 입금한 값을 저장한다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ko-KR" altLang="en-US" dirty="0" smtClean="0"/>
              <a:t>⑤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박지성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값을 주기억장치 버퍼에서 하드디스크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기록한다</a:t>
            </a:r>
            <a:r>
              <a:rPr lang="en-US" altLang="ko-KR" dirty="0" smtClean="0"/>
              <a:t>.</a:t>
            </a:r>
          </a:p>
          <a:p>
            <a:pPr lvl="1">
              <a:buNone/>
            </a:pPr>
            <a:r>
              <a:rPr lang="ko-KR" altLang="en-US" dirty="0" smtClean="0"/>
              <a:t>⑥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김연아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값을 주기억장치 버퍼에서 하드디스크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기록한다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트랜잭션의 종료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를 알리는 방법</a:t>
            </a:r>
            <a:endParaRPr lang="en-US" altLang="ko-KR" dirty="0" smtClean="0"/>
          </a:p>
          <a:p>
            <a:pPr lvl="1"/>
            <a:r>
              <a:rPr lang="en-US" altLang="ko-KR" sz="1400" dirty="0" smtClean="0"/>
              <a:t>[</a:t>
            </a: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1] ①-②-③-④-COMMIT-⑤-⑥</a:t>
            </a:r>
          </a:p>
          <a:p>
            <a:pPr lvl="1"/>
            <a:r>
              <a:rPr lang="en-US" altLang="ko-KR" sz="1400" dirty="0" smtClean="0"/>
              <a:t>[</a:t>
            </a: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2] ①-②-③-④-⑤-⑥-COMMIT</a:t>
            </a:r>
          </a:p>
          <a:p>
            <a:pPr lvl="1">
              <a:buNone/>
            </a:pPr>
            <a:r>
              <a:rPr lang="en-US" altLang="ko-KR" dirty="0" smtClean="0">
                <a:solidFill>
                  <a:schemeClr val="dk1"/>
                </a:solidFill>
              </a:rPr>
              <a:t>→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는 사용자에게 빠른 응답성을 보장하기 위해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1]</a:t>
            </a:r>
            <a:r>
              <a:rPr lang="ko-KR" altLang="en-US" dirty="0" smtClean="0"/>
              <a:t>을 선택한다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85938" y="4948008"/>
            <a:ext cx="974794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버퍼내용 기록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70C0"/>
                </a:solidFill>
                <a:latin typeface="맑은 고딕"/>
              </a:rPr>
              <a:t>⑤⑥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83512" y="4952480"/>
            <a:ext cx="1674662" cy="8527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수행 중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(active)</a:t>
            </a:r>
          </a:p>
          <a:p>
            <a:pPr algn="ctr"/>
            <a:r>
              <a:rPr lang="en-US" altLang="ko-KR" sz="12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①②③④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952480"/>
            <a:ext cx="1012292" cy="8527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시작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(begin)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28616" y="4948008"/>
            <a:ext cx="1012292" cy="8527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부분 완료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43260" y="4948008"/>
            <a:ext cx="1012292" cy="8527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완료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(commit)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2008287" y="5301208"/>
            <a:ext cx="214314" cy="21431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4048894" y="5301208"/>
            <a:ext cx="214314" cy="21431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428281" y="5301208"/>
            <a:ext cx="214314" cy="21431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6760815" y="5301208"/>
            <a:ext cx="214314" cy="21431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7584" y="587727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8-2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트랜잭션의 수행 과정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체크포인트를 이용한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트랜잭션 </a:t>
            </a:r>
            <a:r>
              <a:rPr lang="en-US" altLang="ko-KR" dirty="0" smtClean="0"/>
              <a:t>T1, T2, T3</a:t>
            </a:r>
            <a:r>
              <a:rPr lang="ko-KR" altLang="en-US" dirty="0" smtClean="0"/>
              <a:t>가 동시에 실행된 후 다음과 같이 로그 기록을 남겼다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즉시 갱신 기법을 사용하여 회복을 한다면 </a:t>
            </a:r>
            <a:r>
              <a:rPr lang="en-US" altLang="ko-KR" dirty="0" smtClean="0"/>
              <a:t>REDO(T2), UNDO(T3)</a:t>
            </a:r>
            <a:r>
              <a:rPr lang="ko-KR" altLang="en-US" dirty="0" smtClean="0"/>
              <a:t>가 진행된다</a:t>
            </a:r>
            <a:r>
              <a:rPr lang="en-US" altLang="ko-KR" dirty="0" smtClean="0"/>
              <a:t>. T1</a:t>
            </a:r>
            <a:r>
              <a:rPr lang="ko-KR" altLang="en-US" dirty="0" smtClean="0"/>
              <a:t>에 대해서는 아무 작업이 필요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589325"/>
              </p:ext>
            </p:extLst>
          </p:nvPr>
        </p:nvGraphicFramePr>
        <p:xfrm>
          <a:off x="1043608" y="2389968"/>
          <a:ext cx="3888432" cy="4279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번호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 레코드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START]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de-DE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B, 200, 120]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C, 300, 310]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START]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fr-FR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UPDATE, A, 110, 120]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fr-FR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UPDATE, A, 120, 110]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[T1, COMMIT]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de-DE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UPDATE. B, 120, 220]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[CHECKPOINT]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[T3, START]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fr-FR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[T3, UPDATE, A, 110, 120]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UPDATE, D, 400, 410]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[T2, COMMIT]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de-DE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[T3, UPDATE. B, 220, 230]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~~ </a:t>
                      </a:r>
                      <a:r>
                        <a:rPr lang="ko-KR" altLang="en-US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 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~~</a:t>
                      </a:r>
                      <a:endParaRPr lang="ko-KR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20072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체크포인트가 포함된 로그 기록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1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6876052" cy="1810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40966"/>
            <a:ext cx="7766446" cy="44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2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1886" y="853621"/>
            <a:ext cx="7672614" cy="54721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트랜잭션의 상태도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트랜잭션의 성질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동시성 제어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갱신손실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락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단계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락킹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데드락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동시 실행 문제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고립 수준 명령어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 파일을 이용한 회복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회복을 위한 로그 기록 방법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 포인트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트랜잭션의 성질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452024"/>
              </p:ext>
            </p:extLst>
          </p:nvPr>
        </p:nvGraphicFramePr>
        <p:xfrm>
          <a:off x="683766" y="1568192"/>
          <a:ext cx="784867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트랜잭션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프로그램 구조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BEGIN TRANSACTION</a:t>
                      </a:r>
                    </a:p>
                    <a:p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COMMIT TRANSACTION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main()</a:t>
                      </a:r>
                    </a:p>
                    <a:p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{ ... }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다루는 데이터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 저장된 데이터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파일에 저장된 데이터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번역기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컴파일러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성질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원자성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일관성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고립성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지속성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11967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트랜잭션과 프로그램의 차이점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4301" y="3510533"/>
            <a:ext cx="6421955" cy="2736304"/>
            <a:chOff x="1024716" y="3429000"/>
            <a:chExt cx="7058792" cy="2768626"/>
          </a:xfrm>
        </p:grpSpPr>
        <p:sp>
          <p:nvSpPr>
            <p:cNvPr id="7" name="AutoShape 22"/>
            <p:cNvSpPr>
              <a:spLocks noChangeArrowheads="1"/>
            </p:cNvSpPr>
            <p:nvPr/>
          </p:nvSpPr>
          <p:spPr bwMode="auto">
            <a:xfrm>
              <a:off x="1257496" y="5284276"/>
              <a:ext cx="3024336" cy="913349"/>
            </a:xfrm>
            <a:prstGeom prst="can">
              <a:avLst>
                <a:gd name="adj" fmla="val 158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15156" y="3429000"/>
              <a:ext cx="3168352" cy="959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ko-KR" altLang="en-US" sz="1200" dirty="0">
                <a:solidFill>
                  <a:srgbClr val="FF0000"/>
                </a:solidFill>
                <a:latin typeface="+mn-ea"/>
              </a:endParaRPr>
            </a:p>
          </p:txBody>
        </p: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2625648" y="5766458"/>
              <a:ext cx="1416524" cy="126368"/>
              <a:chOff x="720" y="2784"/>
              <a:chExt cx="1104" cy="288"/>
            </a:xfrm>
            <a:solidFill>
              <a:srgbClr val="F9FDD7"/>
            </a:solidFill>
          </p:grpSpPr>
          <p:sp>
            <p:nvSpPr>
              <p:cNvPr id="28" name="AutoShape 12"/>
              <p:cNvSpPr>
                <a:spLocks noChangeArrowheads="1"/>
              </p:cNvSpPr>
              <p:nvPr/>
            </p:nvSpPr>
            <p:spPr bwMode="auto">
              <a:xfrm>
                <a:off x="720" y="2784"/>
                <a:ext cx="1104" cy="28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28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257496" y="3429000"/>
              <a:ext cx="3024336" cy="959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en-US" altLang="ko-KR" sz="1200" dirty="0" smtClean="0">
                <a:solidFill>
                  <a:srgbClr val="FF0000"/>
                </a:solidFill>
                <a:latin typeface="+mn-ea"/>
              </a:endParaRPr>
            </a:p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1024716" y="5766458"/>
              <a:ext cx="1834751" cy="280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데이터베이스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4985432" y="5238610"/>
              <a:ext cx="3024336" cy="959016"/>
            </a:xfrm>
            <a:prstGeom prst="can">
              <a:avLst>
                <a:gd name="adj" fmla="val 15865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705512" y="3645024"/>
              <a:ext cx="1440160" cy="5480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프로그램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4" name="Group 8"/>
            <p:cNvGrpSpPr>
              <a:grpSpLocks/>
            </p:cNvGrpSpPr>
            <p:nvPr/>
          </p:nvGrpSpPr>
          <p:grpSpPr bwMode="auto">
            <a:xfrm>
              <a:off x="2487800" y="5614058"/>
              <a:ext cx="1416524" cy="126368"/>
              <a:chOff x="720" y="2784"/>
              <a:chExt cx="1104" cy="288"/>
            </a:xfrm>
            <a:solidFill>
              <a:srgbClr val="F9FDD7"/>
            </a:solidFill>
          </p:grpSpPr>
          <p:sp>
            <p:nvSpPr>
              <p:cNvPr id="26" name="AutoShape 9"/>
              <p:cNvSpPr>
                <a:spLocks noChangeArrowheads="1"/>
              </p:cNvSpPr>
              <p:nvPr/>
            </p:nvSpPr>
            <p:spPr bwMode="auto">
              <a:xfrm>
                <a:off x="720" y="2784"/>
                <a:ext cx="1104" cy="28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28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2349951" y="5461658"/>
              <a:ext cx="1416524" cy="126368"/>
              <a:chOff x="720" y="2784"/>
              <a:chExt cx="1104" cy="288"/>
            </a:xfrm>
            <a:solidFill>
              <a:srgbClr val="F9FDD7"/>
            </a:solidFill>
          </p:grpSpPr>
          <p:sp>
            <p:nvSpPr>
              <p:cNvPr id="24" name="AutoShape 6"/>
              <p:cNvSpPr>
                <a:spLocks noChangeArrowheads="1"/>
              </p:cNvSpPr>
              <p:nvPr/>
            </p:nvSpPr>
            <p:spPr bwMode="auto">
              <a:xfrm>
                <a:off x="720" y="2784"/>
                <a:ext cx="1104" cy="28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25" name="Line 7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28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200">
                  <a:latin typeface="+mn-ea"/>
                  <a:ea typeface="+mn-ea"/>
                </a:endParaRPr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2121592" y="3645024"/>
              <a:ext cx="1440160" cy="5480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트랜잭션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5135367" y="5750530"/>
              <a:ext cx="819455" cy="280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atin typeface="+mn-ea"/>
                  <a:ea typeface="+mn-ea"/>
                </a:rPr>
                <a:t>파일</a:t>
              </a:r>
              <a:endParaRPr lang="en-US" altLang="ko-KR" sz="1200" dirty="0" smtClean="0">
                <a:latin typeface="+mn-ea"/>
                <a:ea typeface="+mn-ea"/>
              </a:endParaRPr>
            </a:p>
          </p:txBody>
        </p:sp>
        <p:cxnSp>
          <p:nvCxnSpPr>
            <p:cNvPr id="21" name="꺾인 연결선 17"/>
            <p:cNvCxnSpPr>
              <a:stCxn id="10" idx="2"/>
              <a:endCxn id="7" idx="1"/>
            </p:cNvCxnSpPr>
            <p:nvPr/>
          </p:nvCxnSpPr>
          <p:spPr>
            <a:xfrm rot="5400000">
              <a:off x="2321534" y="4835347"/>
              <a:ext cx="896260" cy="1380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257496" y="4611406"/>
              <a:ext cx="3024336" cy="3872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 anchorCtr="1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smtClean="0">
                  <a:solidFill>
                    <a:schemeClr val="tx1"/>
                  </a:solidFill>
                  <a:latin typeface="+mn-ea"/>
                </a:rPr>
                <a:t>DBMS</a:t>
              </a:r>
              <a:endParaRPr kumimoji="0" lang="en-US" altLang="ko-KR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3" name="꺾인 연결선 17"/>
            <p:cNvCxnSpPr>
              <a:stCxn id="8" idx="2"/>
              <a:endCxn id="12" idx="1"/>
            </p:cNvCxnSpPr>
            <p:nvPr/>
          </p:nvCxnSpPr>
          <p:spPr>
            <a:xfrm rot="5400000">
              <a:off x="6073169" y="4812447"/>
              <a:ext cx="850594" cy="173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11560" y="630932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8-3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컴퓨터 시스템 내의 트랜잭션과 프로그램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5283447" y="5818474"/>
            <a:ext cx="1288727" cy="1248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5158035" y="5667853"/>
            <a:ext cx="1288727" cy="1248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5032623" y="5517232"/>
            <a:ext cx="1288727" cy="12489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2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트랜잭션의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트랜잭션의 </a:t>
            </a:r>
            <a:r>
              <a:rPr lang="en-US" altLang="ko-KR" sz="2000" dirty="0">
                <a:solidFill>
                  <a:schemeClr val="tx2"/>
                </a:solidFill>
              </a:rPr>
              <a:t>ACID </a:t>
            </a:r>
            <a:r>
              <a:rPr lang="ko-KR" altLang="en-US" sz="2000" dirty="0">
                <a:solidFill>
                  <a:schemeClr val="tx2"/>
                </a:solidFill>
              </a:rPr>
              <a:t>성질</a:t>
            </a:r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500" b="0" dirty="0"/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/>
              <a:t>원자성</a:t>
            </a:r>
            <a:r>
              <a:rPr lang="en-US" altLang="ko-KR" sz="1400" b="1" dirty="0" smtClean="0"/>
              <a:t>(Atomicity)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트랜잭션에 포함된 작업은 전부 수행되거나 아니면 전부 수행되지 않아야 </a:t>
            </a:r>
            <a:r>
              <a:rPr lang="en-US" altLang="ko-KR" sz="1400" dirty="0" smtClean="0"/>
              <a:t>(all or nothing)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/>
              <a:t>일관성</a:t>
            </a:r>
            <a:r>
              <a:rPr lang="en-US" altLang="ko-KR" sz="1400" b="1" dirty="0" smtClean="0"/>
              <a:t>(Consistency)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트랜잭션을 수행하기 전이나 수행한 후나 데이터베이스는 항상 일관된    상태를 유지해야 함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/>
              <a:t>고립성</a:t>
            </a:r>
            <a:r>
              <a:rPr lang="en-US" altLang="ko-KR" sz="1400" b="1" dirty="0" smtClean="0"/>
              <a:t>(Isolation)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수행 중인 트랜잭션에 다른 트랜잭션이 끼어들어 변경 중인 데이터 값을 훼손하는 일이 없어야 함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/>
              <a:t>지속성</a:t>
            </a:r>
            <a:r>
              <a:rPr lang="en-US" altLang="ko-KR" sz="1400" b="1" dirty="0" smtClean="0"/>
              <a:t>(Durability)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수행을 성공적으로 완료한 트랜잭션은 변경한 데이터를 영구히 저장해야 함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5016</Words>
  <Application>Microsoft Office PowerPoint</Application>
  <PresentationFormat>화면 슬라이드 쇼(4:3)</PresentationFormat>
  <Paragraphs>1119</Paragraphs>
  <Slides>72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72</vt:i4>
      </vt:variant>
    </vt:vector>
  </HeadingPairs>
  <TitlesOfParts>
    <vt:vector size="84" baseType="lpstr">
      <vt:lpstr>HY견고딕</vt:lpstr>
      <vt:lpstr>굴림</vt:lpstr>
      <vt:lpstr>맑은 고딕</vt:lpstr>
      <vt:lpstr>아리따M</vt:lpstr>
      <vt:lpstr>Arial</vt:lpstr>
      <vt:lpstr>Tahoma</vt:lpstr>
      <vt:lpstr>Wingdings</vt:lpstr>
      <vt:lpstr>Office 테마</vt:lpstr>
      <vt:lpstr>1_Office 테마</vt:lpstr>
      <vt:lpstr>2_Office 테마</vt:lpstr>
      <vt:lpstr>3_Office 테마</vt:lpstr>
      <vt:lpstr>4_Office 테마</vt:lpstr>
      <vt:lpstr>Chapter 08 트랜잭션, 동시성 제어, 회복</vt:lpstr>
      <vt:lpstr>목차</vt:lpstr>
      <vt:lpstr>학습목표</vt:lpstr>
      <vt:lpstr>PowerPoint 프레젠테이션</vt:lpstr>
      <vt:lpstr>1. 트랜잭션의 개념</vt:lpstr>
      <vt:lpstr>1. 트랜잭션의 개념</vt:lpstr>
      <vt:lpstr>1. 트랜잭션의 개념</vt:lpstr>
      <vt:lpstr>2. 트랜잭션의 성질</vt:lpstr>
      <vt:lpstr>2. 트랜잭션의 성질</vt:lpstr>
      <vt:lpstr>2. 트랜잭션의 성질</vt:lpstr>
      <vt:lpstr>2. 트랜잭션의 성질</vt:lpstr>
      <vt:lpstr>2. 트랜잭션의 성질</vt:lpstr>
      <vt:lpstr>2. 트랜잭션의 성질</vt:lpstr>
      <vt:lpstr>2. 트랜잭션의 성질</vt:lpstr>
      <vt:lpstr>연습문제 </vt:lpstr>
      <vt:lpstr>PowerPoint 프레젠테이션</vt:lpstr>
      <vt:lpstr>1. 동시성 제어 개념</vt:lpstr>
      <vt:lpstr>2. 갱신손실 문제</vt:lpstr>
      <vt:lpstr>2. 갱신손실 문제</vt:lpstr>
      <vt:lpstr>3. 락</vt:lpstr>
      <vt:lpstr>3. 락</vt:lpstr>
      <vt:lpstr>3. 락</vt:lpstr>
      <vt:lpstr>여기서 잠깐  실습 시 주의사항</vt:lpstr>
      <vt:lpstr>여기서 잠깐  실습 시 주의사항</vt:lpstr>
      <vt:lpstr>3. 락</vt:lpstr>
      <vt:lpstr>3. 락</vt:lpstr>
      <vt:lpstr>3. 락</vt:lpstr>
      <vt:lpstr>3. 락</vt:lpstr>
      <vt:lpstr>3. 락</vt:lpstr>
      <vt:lpstr>3. 락</vt:lpstr>
      <vt:lpstr>3. 락</vt:lpstr>
      <vt:lpstr>2. 락</vt:lpstr>
      <vt:lpstr>3. 락</vt:lpstr>
      <vt:lpstr>연습문제 </vt:lpstr>
      <vt:lpstr>PowerPoint 프레젠테이션</vt:lpstr>
      <vt:lpstr>트랜잭션 고립 수준</vt:lpstr>
      <vt:lpstr>1. 트랜잭션 동시 실행 문제</vt:lpstr>
      <vt:lpstr>1. 트랜잭션 동시 실행 문제</vt:lpstr>
      <vt:lpstr>1. 트랜잭션 동시 실행 문제</vt:lpstr>
      <vt:lpstr>1. 트랜잭션 동시 실행 문제</vt:lpstr>
      <vt:lpstr>1. 트랜잭션 동시 실행 문제</vt:lpstr>
      <vt:lpstr>1. 트랜잭션 동시 실행 문제</vt:lpstr>
      <vt:lpstr>1. 트랜잭션 동시 실행 문제</vt:lpstr>
      <vt:lpstr>1. 트랜잭션 동시 실행 문제</vt:lpstr>
      <vt:lpstr>2. 트랜잭션 고립 수준 명령어</vt:lpstr>
      <vt:lpstr>2. 트랜잭션 고립 수준 명령어</vt:lpstr>
      <vt:lpstr>2. 트랜잭션 고립 수준 명령어</vt:lpstr>
      <vt:lpstr>2. 트랜잭션 고립 수준 명령어</vt:lpstr>
      <vt:lpstr>2. 트랜잭션 고립 수준 명령어</vt:lpstr>
      <vt:lpstr>3. 트랜잭션 고립 수준 실습</vt:lpstr>
      <vt:lpstr>3. 트랜잭션 고립 수준 실습</vt:lpstr>
      <vt:lpstr>3. 트랜잭션 고립 수준 실습</vt:lpstr>
      <vt:lpstr>3. 트랜잭션 고립 수준 실습</vt:lpstr>
      <vt:lpstr>연습문제 </vt:lpstr>
      <vt:lpstr>PowerPoint 프레젠테이션</vt:lpstr>
      <vt:lpstr>회복</vt:lpstr>
      <vt:lpstr>1. 트랜잭션과 회복</vt:lpstr>
      <vt:lpstr>1. 트랜잭션과 회복</vt:lpstr>
      <vt:lpstr>2. 로그 파일</vt:lpstr>
      <vt:lpstr>2. 로그 파일</vt:lpstr>
      <vt:lpstr>3. 로그 파일을 이용한 회복</vt:lpstr>
      <vt:lpstr>3. 로그 파일을 이용한 회복</vt:lpstr>
      <vt:lpstr>3. 로그 파일을 이용한 회복</vt:lpstr>
      <vt:lpstr>3. 로그 파일을 이용한 회복</vt:lpstr>
      <vt:lpstr>3. 로그 파일을 이용한 회복</vt:lpstr>
      <vt:lpstr>3. 로그 파일을 이용한 회복</vt:lpstr>
      <vt:lpstr>4. 체크포인트를 이용한 회복</vt:lpstr>
      <vt:lpstr>4. 체크포인트를 이용한 회복</vt:lpstr>
      <vt:lpstr>4. 체크포인트를 이용한 회복</vt:lpstr>
      <vt:lpstr>4. 체크포인트를 이용한 회복</vt:lpstr>
      <vt:lpstr>연습문제 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Park</cp:lastModifiedBy>
  <cp:revision>673</cp:revision>
  <dcterms:created xsi:type="dcterms:W3CDTF">2012-07-11T10:23:22Z</dcterms:created>
  <dcterms:modified xsi:type="dcterms:W3CDTF">2021-07-07T14:03:05Z</dcterms:modified>
</cp:coreProperties>
</file>